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6" r:id="rId2"/>
    <p:sldId id="281" r:id="rId3"/>
    <p:sldId id="280" r:id="rId4"/>
    <p:sldId id="258" r:id="rId5"/>
    <p:sldId id="257" r:id="rId6"/>
    <p:sldId id="259" r:id="rId7"/>
    <p:sldId id="276" r:id="rId8"/>
    <p:sldId id="260" r:id="rId9"/>
    <p:sldId id="261" r:id="rId10"/>
    <p:sldId id="262" r:id="rId11"/>
    <p:sldId id="263" r:id="rId12"/>
    <p:sldId id="268" r:id="rId13"/>
    <p:sldId id="264" r:id="rId14"/>
    <p:sldId id="265" r:id="rId15"/>
    <p:sldId id="266" r:id="rId16"/>
    <p:sldId id="267" r:id="rId17"/>
    <p:sldId id="269" r:id="rId18"/>
    <p:sldId id="270" r:id="rId19"/>
    <p:sldId id="277" r:id="rId20"/>
    <p:sldId id="273" r:id="rId21"/>
    <p:sldId id="271" r:id="rId22"/>
    <p:sldId id="272" r:id="rId23"/>
    <p:sldId id="278" r:id="rId24"/>
    <p:sldId id="274" r:id="rId25"/>
    <p:sldId id="279" r:id="rId26"/>
    <p:sldId id="27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81" d="100"/>
          <a:sy n="81" d="100"/>
        </p:scale>
        <p:origin x="-1304" y="-104"/>
      </p:cViewPr>
      <p:guideLst>
        <p:guide orient="horz" pos="2160"/>
        <p:guide pos="2880"/>
      </p:guideLst>
    </p:cSldViewPr>
  </p:slideViewPr>
  <p:notesTextViewPr>
    <p:cViewPr>
      <p:scale>
        <a:sx n="100" d="100"/>
        <a:sy n="100" d="100"/>
      </p:scale>
      <p:origin x="0" y="1848"/>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73A925-D7E8-7A41-ADB4-1AFBD1F7B8E6}" type="datetimeFigureOut">
              <a:rPr lang="en-US" smtClean="0"/>
              <a:t>19-06-23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1C79-5EE4-9A4E-92C8-C6956133AB38}" type="slidenum">
              <a:rPr lang="en-US" smtClean="0"/>
              <a:t>‹#›</a:t>
            </a:fld>
            <a:endParaRPr lang="en-US"/>
          </a:p>
        </p:txBody>
      </p:sp>
    </p:spTree>
    <p:extLst>
      <p:ext uri="{BB962C8B-B14F-4D97-AF65-F5344CB8AC3E}">
        <p14:creationId xmlns:p14="http://schemas.microsoft.com/office/powerpoint/2010/main" val="11479208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presentation I will be focusing primarily</a:t>
            </a:r>
            <a:r>
              <a:rPr lang="en-US" baseline="0" dirty="0" smtClean="0"/>
              <a:t> on three articles that appeared in Catalyst in 2017 (v. 1, issues 3 and 4) , and  2018 (v. 2, issue 3).</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3</a:t>
            </a:fld>
            <a:endParaRPr lang="en-US"/>
          </a:p>
        </p:txBody>
      </p:sp>
    </p:spTree>
    <p:extLst>
      <p:ext uri="{BB962C8B-B14F-4D97-AF65-F5344CB8AC3E}">
        <p14:creationId xmlns:p14="http://schemas.microsoft.com/office/powerpoint/2010/main" val="3866464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 just for these reasons,</a:t>
            </a:r>
            <a:r>
              <a:rPr lang="en-US" baseline="0" dirty="0" smtClean="0"/>
              <a:t> UBI will be opposed by the wealthy.</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15</a:t>
            </a:fld>
            <a:endParaRPr lang="en-US"/>
          </a:p>
        </p:txBody>
      </p:sp>
    </p:spTree>
    <p:extLst>
      <p:ext uri="{BB962C8B-B14F-4D97-AF65-F5344CB8AC3E}">
        <p14:creationId xmlns:p14="http://schemas.microsoft.com/office/powerpoint/2010/main" val="1014178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all of these are policies</a:t>
            </a:r>
            <a:r>
              <a:rPr lang="en-US" baseline="0" dirty="0" smtClean="0"/>
              <a:t> that will be opposed as fiercely as UBI, so opposition from capitalists is not at stake in these comparisons.</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17</a:t>
            </a:fld>
            <a:endParaRPr lang="en-US"/>
          </a:p>
        </p:txBody>
      </p:sp>
    </p:spTree>
    <p:extLst>
      <p:ext uri="{BB962C8B-B14F-4D97-AF65-F5344CB8AC3E}">
        <p14:creationId xmlns:p14="http://schemas.microsoft.com/office/powerpoint/2010/main" val="4207642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Calnitsky</a:t>
            </a:r>
            <a:r>
              <a:rPr lang="en-US" baseline="0" dirty="0" smtClean="0"/>
              <a:t> 2017:  “the needs and preferences of poor and working class people are deeply heterogeneous</a:t>
            </a:r>
            <a:r>
              <a:rPr lang="mr-IN" baseline="0" dirty="0" smtClean="0"/>
              <a:t>…</a:t>
            </a:r>
            <a:r>
              <a:rPr lang="en-US" baseline="0" dirty="0" smtClean="0"/>
              <a:t>.money, a highly fungible good, can better satisfy diverse needs and subjective preferences than even a fairly comprehensive suite of specific goods and services. This means that basic income would more effectively reduce the costs of being fired and better create an alternative to the </a:t>
            </a:r>
            <a:r>
              <a:rPr lang="en-US" baseline="0" dirty="0" smtClean="0"/>
              <a:t>labor </a:t>
            </a:r>
            <a:r>
              <a:rPr lang="en-US" baseline="0" dirty="0" smtClean="0"/>
              <a:t>market for a wide swath of society; by more effectively constructing a fallback position it would better expand workers’ leverage at work.”</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18</a:t>
            </a:fld>
            <a:endParaRPr lang="en-US"/>
          </a:p>
        </p:txBody>
      </p:sp>
    </p:spTree>
    <p:extLst>
      <p:ext uri="{BB962C8B-B14F-4D97-AF65-F5344CB8AC3E}">
        <p14:creationId xmlns:p14="http://schemas.microsoft.com/office/powerpoint/2010/main" val="2560618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UBI will enable people to create new forms of participation, to work in lower-paying but rewarding forms of work, and to engage in socially useful, but not market-rewarded activities. If the goal is to embody a principle of reciprocity, we must first recognize that many people, perhaps most importantly caregivers, currently contribute but are not rewarded. Second, owners of capital receive income without working, and so are not held to a work-contribution standard. A UBI will do more to eliminate current forms of freeloading than it will do to encourage new forms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administrative challenge</a:t>
            </a:r>
            <a:r>
              <a:rPr lang="en-US" sz="1200" kern="1200" baseline="0" dirty="0" smtClean="0">
                <a:solidFill>
                  <a:schemeClr val="tx1"/>
                </a:solidFill>
                <a:effectLst/>
                <a:latin typeface="+mn-lt"/>
                <a:ea typeface="+mn-ea"/>
                <a:cs typeface="+mn-cs"/>
              </a:rPr>
              <a:t> to participation income, see De </a:t>
            </a:r>
            <a:r>
              <a:rPr lang="en-US" sz="1200" kern="1200" baseline="0" dirty="0" err="1" smtClean="0">
                <a:solidFill>
                  <a:schemeClr val="tx1"/>
                </a:solidFill>
                <a:effectLst/>
                <a:latin typeface="+mn-lt"/>
                <a:ea typeface="+mn-ea"/>
                <a:cs typeface="+mn-cs"/>
              </a:rPr>
              <a:t>Wispelaere</a:t>
            </a:r>
            <a:r>
              <a:rPr lang="en-US" sz="1200" kern="1200" baseline="0" dirty="0" smtClean="0">
                <a:solidFill>
                  <a:schemeClr val="tx1"/>
                </a:solidFill>
                <a:effectLst/>
                <a:latin typeface="+mn-lt"/>
                <a:ea typeface="+mn-ea"/>
                <a:cs typeface="+mn-cs"/>
              </a:rPr>
              <a:t> &amp; </a:t>
            </a:r>
            <a:r>
              <a:rPr lang="en-US" sz="1200" kern="1200" baseline="0" dirty="0" err="1" smtClean="0">
                <a:solidFill>
                  <a:schemeClr val="tx1"/>
                </a:solidFill>
                <a:effectLst/>
                <a:latin typeface="+mn-lt"/>
                <a:ea typeface="+mn-ea"/>
                <a:cs typeface="+mn-cs"/>
              </a:rPr>
              <a:t>Stirton</a:t>
            </a:r>
            <a:r>
              <a:rPr lang="en-US" sz="1200" kern="1200" baseline="0" dirty="0" smtClean="0">
                <a:solidFill>
                  <a:schemeClr val="tx1"/>
                </a:solidFill>
                <a:effectLst/>
                <a:latin typeface="+mn-lt"/>
                <a:ea typeface="+mn-ea"/>
                <a:cs typeface="+mn-cs"/>
              </a:rPr>
              <a:t>, The Public Administration Case Against Participation Income, </a:t>
            </a:r>
            <a:r>
              <a:rPr lang="en-US" sz="1200" b="0" i="0" u="none" strike="noStrike" kern="1200" baseline="0" dirty="0" smtClean="0">
                <a:solidFill>
                  <a:schemeClr val="tx1"/>
                </a:solidFill>
                <a:latin typeface="+mn-lt"/>
                <a:ea typeface="+mn-ea"/>
                <a:cs typeface="+mn-cs"/>
              </a:rPr>
              <a:t>Social Service Review (September 2007).</a:t>
            </a:r>
          </a:p>
          <a:p>
            <a:r>
              <a:rPr lang="en-US" sz="1200" b="0" i="0" u="none" strike="noStrike" kern="1200" baseline="0" dirty="0" smtClean="0">
                <a:solidFill>
                  <a:schemeClr val="tx1"/>
                </a:solidFill>
                <a:latin typeface="+mn-lt"/>
                <a:ea typeface="+mn-ea"/>
                <a:cs typeface="+mn-cs"/>
              </a:rPr>
              <a:t> 2007 by The University of Chicago</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more on a pragmatic case for basic </a:t>
            </a:r>
            <a:r>
              <a:rPr lang="en-US" sz="1200" b="0" i="0" u="none" strike="noStrike" kern="1200" baseline="0" dirty="0" err="1" smtClean="0">
                <a:solidFill>
                  <a:schemeClr val="tx1"/>
                </a:solidFill>
                <a:latin typeface="+mn-lt"/>
                <a:ea typeface="+mn-ea"/>
                <a:cs typeface="+mn-cs"/>
              </a:rPr>
              <a:t>oncome</a:t>
            </a:r>
            <a:r>
              <a:rPr lang="en-US" sz="1200" b="0" i="0" u="none" strike="noStrike" kern="1200" baseline="0" dirty="0" smtClean="0">
                <a:solidFill>
                  <a:schemeClr val="tx1"/>
                </a:solidFill>
                <a:latin typeface="+mn-lt"/>
                <a:ea typeface="+mn-ea"/>
                <a:cs typeface="+mn-cs"/>
              </a:rPr>
              <a:t>, see Brian Barry, Why Social Justice Matters, (Polity 2005), </a:t>
            </a:r>
            <a:r>
              <a:rPr lang="en-US" sz="1200" b="0" i="0" u="none" strike="noStrike" kern="1200" baseline="0" dirty="0" err="1" smtClean="0">
                <a:solidFill>
                  <a:schemeClr val="tx1"/>
                </a:solidFill>
                <a:latin typeface="+mn-lt"/>
                <a:ea typeface="+mn-ea"/>
                <a:cs typeface="+mn-cs"/>
              </a:rPr>
              <a:t>ch.</a:t>
            </a:r>
            <a:r>
              <a:rPr lang="en-US" sz="1200" b="0" i="0" u="none" strike="noStrike" kern="1200" baseline="0" dirty="0" smtClean="0">
                <a:solidFill>
                  <a:schemeClr val="tx1"/>
                </a:solidFill>
                <a:latin typeface="+mn-lt"/>
                <a:ea typeface="+mn-ea"/>
                <a:cs typeface="+mn-cs"/>
              </a:rPr>
              <a:t> 16.  and also:</a:t>
            </a:r>
          </a:p>
          <a:p>
            <a:r>
              <a:rPr lang="en-US" sz="1200" kern="1200" dirty="0" smtClean="0">
                <a:solidFill>
                  <a:schemeClr val="tx1"/>
                </a:solidFill>
                <a:effectLst/>
                <a:latin typeface="+mn-lt"/>
                <a:ea typeface="+mn-ea"/>
                <a:cs typeface="+mn-cs"/>
              </a:rPr>
              <a:t>Barry, Brian. 1996. "Real Freedom and Basic Income", Journal of Political Philosophy 5, 242-276; also in Real Libertarianism Assessed. Political Theory after Van </a:t>
            </a:r>
            <a:r>
              <a:rPr lang="en-US" sz="1200" kern="1200" dirty="0" err="1" smtClean="0">
                <a:solidFill>
                  <a:schemeClr val="tx1"/>
                </a:solidFill>
                <a:effectLst/>
                <a:latin typeface="+mn-lt"/>
                <a:ea typeface="+mn-ea"/>
                <a:cs typeface="+mn-cs"/>
              </a:rPr>
              <a:t>Parijs</a:t>
            </a:r>
            <a:r>
              <a:rPr lang="en-US" sz="1200" kern="1200" dirty="0" smtClean="0">
                <a:solidFill>
                  <a:schemeClr val="tx1"/>
                </a:solidFill>
                <a:effectLst/>
                <a:latin typeface="+mn-lt"/>
                <a:ea typeface="+mn-ea"/>
                <a:cs typeface="+mn-cs"/>
              </a:rPr>
              <a:t> (A. Reeve &amp; A. Williams eds.), London : Palgrave Macmillan, 2003, 53-79.Barry, Brian. 1997. "The attractions of basic income", in Equality (J. Franklin ed.), London: IPPR, 1997, pp. 157-171.Barry, Brian. 2000. "Universal Basic Income and the Work Ethic", in Boston Review 25(5), 14-15; also in P. Van </a:t>
            </a:r>
            <a:r>
              <a:rPr lang="en-US" sz="1200" kern="1200" dirty="0" err="1" smtClean="0">
                <a:solidFill>
                  <a:schemeClr val="tx1"/>
                </a:solidFill>
                <a:effectLst/>
                <a:latin typeface="+mn-lt"/>
                <a:ea typeface="+mn-ea"/>
                <a:cs typeface="+mn-cs"/>
              </a:rPr>
              <a:t>Parijs</a:t>
            </a:r>
            <a:r>
              <a:rPr lang="en-US" sz="1200" kern="1200" dirty="0" smtClean="0">
                <a:solidFill>
                  <a:schemeClr val="tx1"/>
                </a:solidFill>
                <a:effectLst/>
                <a:latin typeface="+mn-lt"/>
                <a:ea typeface="+mn-ea"/>
                <a:cs typeface="+mn-cs"/>
              </a:rPr>
              <a:t> &amp; al. What's Wrong with a Free Lunch?, Boston: Beacon Press, 2001.</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20</a:t>
            </a:fld>
            <a:endParaRPr lang="en-US"/>
          </a:p>
        </p:txBody>
      </p:sp>
    </p:spTree>
    <p:extLst>
      <p:ext uri="{BB962C8B-B14F-4D97-AF65-F5344CB8AC3E}">
        <p14:creationId xmlns:p14="http://schemas.microsoft.com/office/powerpoint/2010/main" val="1884982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simple</a:t>
            </a:r>
            <a:r>
              <a:rPr lang="en-US" baseline="0" dirty="0" smtClean="0"/>
              <a:t> reason for Reduced Work Time from an ecological perspective</a:t>
            </a:r>
            <a:r>
              <a:rPr lang="mr-IN" baseline="0" dirty="0" smtClean="0"/>
              <a:t>…</a:t>
            </a:r>
            <a:r>
              <a:rPr lang="en-US" baseline="0" dirty="0" smtClean="0"/>
              <a:t>. The question is whether this should be achieved by mandatory RWT, or voluntarily.</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21</a:t>
            </a:fld>
            <a:endParaRPr lang="en-US"/>
          </a:p>
        </p:txBody>
      </p:sp>
    </p:spTree>
    <p:extLst>
      <p:ext uri="{BB962C8B-B14F-4D97-AF65-F5344CB8AC3E}">
        <p14:creationId xmlns:p14="http://schemas.microsoft.com/office/powerpoint/2010/main" val="2768885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Below is a</a:t>
            </a:r>
            <a:r>
              <a:rPr lang="en-US" sz="1200" kern="1200" baseline="0" dirty="0" smtClean="0">
                <a:solidFill>
                  <a:schemeClr val="tx1"/>
                </a:solidFill>
                <a:effectLst/>
                <a:latin typeface="+mn-lt"/>
                <a:ea typeface="+mn-ea"/>
                <a:cs typeface="+mn-cs"/>
              </a:rPr>
              <a:t> summary of the dilemmas for mandatory RWT, from P. Van </a:t>
            </a:r>
            <a:r>
              <a:rPr lang="en-US" sz="1200" kern="1200" baseline="0" dirty="0" err="1" smtClean="0">
                <a:solidFill>
                  <a:schemeClr val="tx1"/>
                </a:solidFill>
                <a:effectLst/>
                <a:latin typeface="+mn-lt"/>
                <a:ea typeface="+mn-ea"/>
                <a:cs typeface="+mn-cs"/>
              </a:rPr>
              <a:t>Parijs</a:t>
            </a:r>
            <a:r>
              <a:rPr lang="en-US" sz="1200" kern="1200" baseline="0" dirty="0" smtClean="0">
                <a:solidFill>
                  <a:schemeClr val="tx1"/>
                </a:solidFill>
                <a:effectLst/>
                <a:latin typeface="+mn-lt"/>
                <a:ea typeface="+mn-ea"/>
                <a:cs typeface="+mn-cs"/>
              </a:rPr>
              <a:t> and Y. </a:t>
            </a:r>
            <a:r>
              <a:rPr lang="en-US" sz="1200" kern="1200" baseline="0" dirty="0" err="1" smtClean="0">
                <a:solidFill>
                  <a:schemeClr val="tx1"/>
                </a:solidFill>
                <a:effectLst/>
                <a:latin typeface="+mn-lt"/>
                <a:ea typeface="+mn-ea"/>
                <a:cs typeface="+mn-cs"/>
              </a:rPr>
              <a:t>Vandergorght</a:t>
            </a:r>
            <a:r>
              <a:rPr lang="en-US" sz="1200" kern="1200" baseline="0" dirty="0" smtClean="0">
                <a:solidFill>
                  <a:schemeClr val="tx1"/>
                </a:solidFill>
                <a:effectLst/>
                <a:latin typeface="+mn-lt"/>
                <a:ea typeface="+mn-ea"/>
                <a:cs typeface="+mn-cs"/>
              </a:rPr>
              <a:t>, Basic Income (Harvard University Press,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Will RWT involve a reduction in pay or not? If workers cut hours and lose pay as a result the worst paid workers will be driven into poverty. If there is no reduction in pay, then the hourly cost of labor will increase. If this is matched by rising productivity, then there will be no hours to redistribute, no work sharing. But if the rise in labor costs is not paid for through rising productivity, there will be a reduced demand for labor, and higher unemployment.  2. Will there be across the board reduction in work time, or only for jobs for which there is excess labor supply? Across the board RWT will create bottlenecks, and scarce talent will be underused and expensive training wasted, and there will be a decrease in total employment. But if RWT is limited to jobs for which there is excess labor supply, those exempted from RWT will enjoy an unfair privilege.  3. Will RWT apply only to waged workers, or to everyone who works? If applied only to those working for an employer, there will be a proliferation of fake precarious self-employed. But RWT applied to everyone will produce a nightmarishly expensive, intrusive bureaucracy in order to insure fairness. </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22</a:t>
            </a:fld>
            <a:endParaRPr lang="en-US"/>
          </a:p>
        </p:txBody>
      </p:sp>
    </p:spTree>
    <p:extLst>
      <p:ext uri="{BB962C8B-B14F-4D97-AF65-F5344CB8AC3E}">
        <p14:creationId xmlns:p14="http://schemas.microsoft.com/office/powerpoint/2010/main" val="1613261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a:t>
            </a:r>
            <a:r>
              <a:rPr lang="en-US" baseline="0" dirty="0" smtClean="0"/>
              <a:t> Cohen’s </a:t>
            </a:r>
            <a:r>
              <a:rPr lang="en-US" dirty="0" smtClean="0"/>
              <a:t> idea of socialist equality of opportunity</a:t>
            </a:r>
            <a:r>
              <a:rPr lang="en-US" baseline="0" dirty="0" smtClean="0"/>
              <a:t> is arguably more attractive than absolute equality, which ignores different preferences for income versus leisure from one individual to another. </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23</a:t>
            </a:fld>
            <a:endParaRPr lang="en-US"/>
          </a:p>
        </p:txBody>
      </p:sp>
    </p:spTree>
    <p:extLst>
      <p:ext uri="{BB962C8B-B14F-4D97-AF65-F5344CB8AC3E}">
        <p14:creationId xmlns:p14="http://schemas.microsoft.com/office/powerpoint/2010/main" val="420762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case for government as employer of last resort is the flip side of the case for UBS: if there is a need for the</a:t>
            </a:r>
            <a:r>
              <a:rPr lang="en-US" baseline="0" dirty="0" smtClean="0"/>
              <a:t> goods and services on grounds of efficiency, or public goods or market </a:t>
            </a:r>
            <a:r>
              <a:rPr lang="en-US" baseline="0" dirty="0" err="1" smtClean="0"/>
              <a:t>failures,then</a:t>
            </a:r>
            <a:r>
              <a:rPr lang="en-US" baseline="0" dirty="0" smtClean="0"/>
              <a:t> there is a case for creating jobs to provide these. But to create jobs that serve no real purpose is to make a fetish of paid employment, and ignore other ways that people can contribute to society and flourish without being employed in a job.</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24</a:t>
            </a:fld>
            <a:endParaRPr lang="en-US"/>
          </a:p>
        </p:txBody>
      </p:sp>
    </p:spTree>
    <p:extLst>
      <p:ext uri="{BB962C8B-B14F-4D97-AF65-F5344CB8AC3E}">
        <p14:creationId xmlns:p14="http://schemas.microsoft.com/office/powerpoint/2010/main" val="104235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a:t>
            </a:r>
            <a:r>
              <a:rPr lang="en-US" baseline="0" dirty="0" smtClean="0"/>
              <a:t> same social goals could be achieved either through UBI or through some mix of jobs and services, ceteris paribus,  one reason to favor UBI is its greater freedom-enhancing effects. </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25</a:t>
            </a:fld>
            <a:endParaRPr lang="en-US"/>
          </a:p>
        </p:txBody>
      </p:sp>
    </p:spTree>
    <p:extLst>
      <p:ext uri="{BB962C8B-B14F-4D97-AF65-F5344CB8AC3E}">
        <p14:creationId xmlns:p14="http://schemas.microsoft.com/office/powerpoint/2010/main" val="117101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a:t>
            </a:r>
            <a:r>
              <a:rPr lang="en-US" sz="1200" kern="1200" baseline="0" dirty="0" smtClean="0">
                <a:solidFill>
                  <a:schemeClr val="tx1"/>
                </a:solidFill>
                <a:effectLst/>
                <a:latin typeface="+mn-lt"/>
                <a:ea typeface="+mn-ea"/>
                <a:cs typeface="+mn-cs"/>
              </a:rPr>
              <a:t> are some tentative thoughts about the state as Employer of Last Resort, guarantee a job to anyone who wants one.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a:t>
            </a:r>
            <a:r>
              <a:rPr lang="en-US" sz="1200" kern="1200" dirty="0" smtClean="0">
                <a:solidFill>
                  <a:schemeClr val="tx1"/>
                </a:solidFill>
                <a:effectLst/>
                <a:latin typeface="+mn-lt"/>
                <a:ea typeface="+mn-ea"/>
                <a:cs typeface="+mn-cs"/>
              </a:rPr>
              <a:t>, are they competing with private sector firms, or focusing only on what private sector firms are not producing? If the latter, there is certainly scope for providing public goods: repairing decaying infrastructure, funding higher teacher salaries, expanding public education to include pre-school, etc. But if this is the extent of the jobs program</a:t>
            </a:r>
            <a:r>
              <a:rPr lang="en-US" sz="1200" b="1" kern="1200" dirty="0" smtClean="0">
                <a:solidFill>
                  <a:schemeClr val="tx1"/>
                </a:solidFill>
                <a:effectLst/>
                <a:latin typeface="+mn-lt"/>
                <a:ea typeface="+mn-ea"/>
                <a:cs typeface="+mn-cs"/>
              </a:rPr>
              <a:t>, it may not supply a job to everyone who needs a job, and those who need jobs may not have the skills required by the public needs. </a:t>
            </a:r>
          </a:p>
          <a:p>
            <a:r>
              <a:rPr lang="en-US" sz="1200" kern="1200" dirty="0" smtClean="0">
                <a:solidFill>
                  <a:schemeClr val="tx1"/>
                </a:solidFill>
                <a:effectLst/>
                <a:latin typeface="+mn-lt"/>
                <a:ea typeface="+mn-ea"/>
                <a:cs typeface="+mn-cs"/>
              </a:rPr>
              <a:t>If on the other hand the government promises to provide a job to everyone who needs one, regardless of public need, matching workers’ existing skills, and competing with private firms, there will be </a:t>
            </a:r>
            <a:r>
              <a:rPr lang="en-US" sz="1200" b="1" kern="1200" dirty="0" smtClean="0">
                <a:solidFill>
                  <a:schemeClr val="tx1"/>
                </a:solidFill>
                <a:effectLst/>
                <a:latin typeface="+mn-lt"/>
                <a:ea typeface="+mn-ea"/>
                <a:cs typeface="+mn-cs"/>
              </a:rPr>
              <a:t>overproduction</a:t>
            </a:r>
            <a:r>
              <a:rPr lang="en-US" sz="1200" kern="1200" dirty="0" smtClean="0">
                <a:solidFill>
                  <a:schemeClr val="tx1"/>
                </a:solidFill>
                <a:effectLst/>
                <a:latin typeface="+mn-lt"/>
                <a:ea typeface="+mn-ea"/>
                <a:cs typeface="+mn-cs"/>
              </a:rPr>
              <a:t>, driving down prices and pushing private employers out of the market, increasing the need for more jobs. </a:t>
            </a:r>
          </a:p>
          <a:p>
            <a:r>
              <a:rPr lang="en-US" sz="1200" kern="1200" dirty="0" smtClean="0">
                <a:solidFill>
                  <a:schemeClr val="tx1"/>
                </a:solidFill>
                <a:effectLst/>
                <a:latin typeface="+mn-lt"/>
                <a:ea typeface="+mn-ea"/>
                <a:cs typeface="+mn-cs"/>
              </a:rPr>
              <a:t>Second, will workers be paid competitive wages, or below market rates? If the former, in addition to being expensive, the government jobs threaten to lure workers away from private firms. This can put some pressure on private firms to raise wage rates, but ELR of this sort can be expected to provoke at least as much </a:t>
            </a:r>
            <a:r>
              <a:rPr lang="en-US" sz="1200" b="1" kern="1200" dirty="0" smtClean="0">
                <a:solidFill>
                  <a:schemeClr val="tx1"/>
                </a:solidFill>
                <a:effectLst/>
                <a:latin typeface="+mn-lt"/>
                <a:ea typeface="+mn-ea"/>
                <a:cs typeface="+mn-cs"/>
              </a:rPr>
              <a:t>resistance from business as UBI</a:t>
            </a:r>
            <a:r>
              <a:rPr lang="en-US" sz="1200" kern="1200" dirty="0" smtClean="0">
                <a:solidFill>
                  <a:schemeClr val="tx1"/>
                </a:solidFill>
                <a:effectLst/>
                <a:latin typeface="+mn-lt"/>
                <a:ea typeface="+mn-ea"/>
                <a:cs typeface="+mn-cs"/>
              </a:rPr>
              <a:t>. If workers are paid below market rates, then ELR begins to resemble </a:t>
            </a:r>
            <a:r>
              <a:rPr lang="en-US" sz="1200" b="1" kern="1200" dirty="0" smtClean="0">
                <a:solidFill>
                  <a:schemeClr val="tx1"/>
                </a:solidFill>
                <a:effectLst/>
                <a:latin typeface="+mn-lt"/>
                <a:ea typeface="+mn-ea"/>
                <a:cs typeface="+mn-cs"/>
              </a:rPr>
              <a:t>workfare</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Third, will ELR guarantee everyone a good job, full-time, with benefits, or just a job at minimum wage? At the moment the US economy is at record low unemployment. So the need for ELR seems less urgent. However, the jobs being created are not good jobs, they are precarious. Many working people are poor. If jobs were the answer, we would have already solved the problem of poverty. An ELR that guarantees everyone a decent standard of living is going to have to </a:t>
            </a:r>
            <a:r>
              <a:rPr lang="en-US" sz="1200" b="1" kern="1200" dirty="0" smtClean="0">
                <a:solidFill>
                  <a:schemeClr val="tx1"/>
                </a:solidFill>
                <a:effectLst/>
                <a:latin typeface="+mn-lt"/>
                <a:ea typeface="+mn-ea"/>
                <a:cs typeface="+mn-cs"/>
              </a:rPr>
              <a:t>not only fill employment gaps, but also displace precarious employment</a:t>
            </a:r>
            <a:r>
              <a:rPr lang="en-US" sz="1200" kern="1200" dirty="0" smtClean="0">
                <a:solidFill>
                  <a:schemeClr val="tx1"/>
                </a:solidFill>
                <a:effectLst/>
                <a:latin typeface="+mn-lt"/>
                <a:ea typeface="+mn-ea"/>
                <a:cs typeface="+mn-cs"/>
              </a:rPr>
              <a:t>, and do it with jobs that people are trained for and eager to perform.</a:t>
            </a:r>
            <a:r>
              <a:rPr lang="en-US" dirty="0" smtClean="0">
                <a:effectLst/>
              </a:rPr>
              <a:t> </a:t>
            </a:r>
            <a:endParaRPr lang="en-US" dirty="0" smtClean="0">
              <a:effectLst/>
            </a:endParaRPr>
          </a:p>
          <a:p>
            <a:r>
              <a:rPr lang="en-US" dirty="0" smtClean="0">
                <a:effectLst/>
              </a:rPr>
              <a:t>A fruitful area for further research is how a UBI might be combined with policies to enable anyone</a:t>
            </a:r>
            <a:r>
              <a:rPr lang="en-US" baseline="0" dirty="0" smtClean="0">
                <a:effectLst/>
              </a:rPr>
              <a:t> to work who wants to. See Larry </a:t>
            </a:r>
            <a:r>
              <a:rPr lang="en-US" baseline="0" dirty="0" err="1" smtClean="0">
                <a:effectLst/>
              </a:rPr>
              <a:t>Udell’s</a:t>
            </a:r>
            <a:r>
              <a:rPr lang="en-US" baseline="0" dirty="0" smtClean="0">
                <a:effectLst/>
              </a:rPr>
              <a:t> presentation for the 2019 NABIG Congress on this topic.</a:t>
            </a:r>
          </a:p>
          <a:p>
            <a:r>
              <a:rPr lang="en-US" baseline="0" dirty="0" smtClean="0">
                <a:effectLst/>
              </a:rPr>
              <a:t> This might be a jobs program in the conventional sense, but it might also involve an expanded conception of “work” to encompass other forms of contribution to society, from care of family to volunteer work.   </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26</a:t>
            </a:fld>
            <a:endParaRPr lang="en-US"/>
          </a:p>
        </p:txBody>
      </p:sp>
    </p:spTree>
    <p:extLst>
      <p:ext uri="{BB962C8B-B14F-4D97-AF65-F5344CB8AC3E}">
        <p14:creationId xmlns:p14="http://schemas.microsoft.com/office/powerpoint/2010/main" val="353173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Gourevitch</a:t>
            </a:r>
            <a:r>
              <a:rPr lang="en-US" baseline="0" dirty="0" smtClean="0"/>
              <a:t> and </a:t>
            </a:r>
            <a:r>
              <a:rPr lang="en-US" baseline="0" dirty="0" err="1" smtClean="0"/>
              <a:t>Stanczyk</a:t>
            </a:r>
            <a:r>
              <a:rPr lang="en-US" baseline="0" dirty="0" smtClean="0"/>
              <a:t> (</a:t>
            </a:r>
            <a:r>
              <a:rPr lang="en-US" dirty="0" smtClean="0"/>
              <a:t>G</a:t>
            </a:r>
            <a:r>
              <a:rPr lang="en-US" dirty="0" smtClean="0"/>
              <a:t>&amp;</a:t>
            </a:r>
            <a:r>
              <a:rPr lang="en-US" dirty="0" smtClean="0"/>
              <a:t>S): Exit</a:t>
            </a:r>
            <a:r>
              <a:rPr lang="en-US" baseline="0" dirty="0" smtClean="0"/>
              <a:t> is in order  </a:t>
            </a:r>
            <a:r>
              <a:rPr lang="en-US" baseline="0" dirty="0" smtClean="0"/>
              <a:t>“to take care of a family, to be entrepreneurial, or simply to say ‘no’ to an abusive employer</a:t>
            </a:r>
            <a:r>
              <a:rPr lang="en-US" baseline="0" dirty="0" smtClean="0"/>
              <a:t>”</a:t>
            </a:r>
          </a:p>
          <a:p>
            <a:endParaRPr lang="en-US" baseline="0" dirty="0" smtClean="0"/>
          </a:p>
          <a:p>
            <a:r>
              <a:rPr lang="en-US" baseline="0" dirty="0" smtClean="0"/>
              <a:t>Basic income as enabling workers to “say no” is also a theme in much of Karl </a:t>
            </a:r>
            <a:r>
              <a:rPr lang="en-US" baseline="0" dirty="0" err="1" smtClean="0"/>
              <a:t>Widerquist’s</a:t>
            </a:r>
            <a:r>
              <a:rPr lang="en-US" baseline="0" dirty="0" smtClean="0"/>
              <a:t> work on basic income.</a:t>
            </a:r>
            <a:endParaRPr lang="en-US" baseline="0" dirty="0" smtClean="0"/>
          </a:p>
        </p:txBody>
      </p:sp>
      <p:sp>
        <p:nvSpPr>
          <p:cNvPr id="4" name="Slide Number Placeholder 3"/>
          <p:cNvSpPr>
            <a:spLocks noGrp="1"/>
          </p:cNvSpPr>
          <p:nvPr>
            <p:ph type="sldNum" sz="quarter" idx="10"/>
          </p:nvPr>
        </p:nvSpPr>
        <p:spPr/>
        <p:txBody>
          <a:bodyPr/>
          <a:lstStyle/>
          <a:p>
            <a:fld id="{35861C79-5EE4-9A4E-92C8-C6956133AB38}" type="slidenum">
              <a:rPr lang="en-US" smtClean="0"/>
              <a:t>4</a:t>
            </a:fld>
            <a:endParaRPr lang="en-US"/>
          </a:p>
        </p:txBody>
      </p:sp>
    </p:spTree>
    <p:extLst>
      <p:ext uri="{BB962C8B-B14F-4D97-AF65-F5344CB8AC3E}">
        <p14:creationId xmlns:p14="http://schemas.microsoft.com/office/powerpoint/2010/main" val="3790400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assess cost we need to distinguish</a:t>
            </a:r>
            <a:r>
              <a:rPr lang="en-US" baseline="0" dirty="0" smtClean="0"/>
              <a:t> gross from net cost. One valuable source on this is Karl </a:t>
            </a:r>
            <a:r>
              <a:rPr lang="en-US" baseline="0" dirty="0" err="1" smtClean="0"/>
              <a:t>Widerquist’s</a:t>
            </a:r>
            <a:r>
              <a:rPr lang="en-US" baseline="0" dirty="0" smtClean="0"/>
              <a:t> “back of the envelope” calculation (published in Basic Income Studies, and available on his website:</a:t>
            </a:r>
          </a:p>
          <a:p>
            <a:r>
              <a:rPr lang="en-US" dirty="0" smtClean="0"/>
              <a:t>https://</a:t>
            </a:r>
            <a:r>
              <a:rPr lang="en-US" dirty="0" err="1" smtClean="0"/>
              <a:t>works.bepress.com</a:t>
            </a:r>
            <a:r>
              <a:rPr lang="en-US" dirty="0" smtClean="0"/>
              <a:t>/</a:t>
            </a:r>
            <a:r>
              <a:rPr lang="en-US" dirty="0" err="1" smtClean="0"/>
              <a:t>widerquist</a:t>
            </a:r>
            <a:r>
              <a:rPr lang="en-US" dirty="0" smtClean="0"/>
              <a:t>/75/</a:t>
            </a:r>
          </a:p>
          <a:p>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6</a:t>
            </a:fld>
            <a:endParaRPr lang="en-US"/>
          </a:p>
        </p:txBody>
      </p:sp>
    </p:spTree>
    <p:extLst>
      <p:ext uri="{BB962C8B-B14F-4D97-AF65-F5344CB8AC3E}">
        <p14:creationId xmlns:p14="http://schemas.microsoft.com/office/powerpoint/2010/main" val="3416885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illustrate</a:t>
            </a:r>
            <a:r>
              <a:rPr lang="en-US" baseline="0" dirty="0" smtClean="0"/>
              <a:t> the difference, assume that the gross cost of a basic income scheme, which we get by multiplying the amount of the basic income by the number of people, is 3 trillion dollars. There will be net beneficiaries, who receive more in BI than they pay toward the cost of BI, and there will be net contributors, who pay more in taxes to fund the BI than they receive in BI. If we suppose that the net beneficiaries as a group receive $2 trillion, and pay in $1 trillion, the group has a net gain of $1 trillion. If the net contributors pay in $2 trillion, but receive $1 trillion, the net cost to them is $1 trillion,, not $3 trillion, and the net transfer is $1 trillion. That is the net cost. </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7</a:t>
            </a:fld>
            <a:endParaRPr lang="en-US"/>
          </a:p>
        </p:txBody>
      </p:sp>
    </p:spTree>
    <p:extLst>
      <p:ext uri="{BB962C8B-B14F-4D97-AF65-F5344CB8AC3E}">
        <p14:creationId xmlns:p14="http://schemas.microsoft.com/office/powerpoint/2010/main" val="1737401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a:t>
            </a:r>
            <a:r>
              <a:rPr lang="en-US" dirty="0" err="1" smtClean="0"/>
              <a:t>Widerquist</a:t>
            </a:r>
            <a:r>
              <a:rPr lang="en-US" dirty="0" smtClean="0"/>
              <a:t>.   The breakeven point is where the amount paid in is about the same as the amount received in BI. In</a:t>
            </a:r>
            <a:r>
              <a:rPr lang="en-US" baseline="0" dirty="0" smtClean="0"/>
              <a:t> other words, for this particular model, the average household with $55,000 in earned income will pay in extra taxes about what they receive in BI. They will break even from the scheme.</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8</a:t>
            </a:fld>
            <a:endParaRPr lang="en-US"/>
          </a:p>
        </p:txBody>
      </p:sp>
    </p:spTree>
    <p:extLst>
      <p:ext uri="{BB962C8B-B14F-4D97-AF65-F5344CB8AC3E}">
        <p14:creationId xmlns:p14="http://schemas.microsoft.com/office/powerpoint/2010/main" val="1987564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G&amp;S acknowledge</a:t>
            </a:r>
            <a:r>
              <a:rPr lang="en-US" baseline="0" dirty="0" smtClean="0"/>
              <a:t> that the net cost would be in the range of 10-13% of </a:t>
            </a:r>
            <a:r>
              <a:rPr lang="en-US" baseline="0" dirty="0" smtClean="0"/>
              <a:t>GDP</a:t>
            </a:r>
          </a:p>
          <a:p>
            <a:endParaRPr lang="en-US" baseline="0" dirty="0" smtClean="0"/>
          </a:p>
          <a:p>
            <a:r>
              <a:rPr lang="en-US" baseline="0" dirty="0" smtClean="0"/>
              <a:t>Note here that the break even point is much deeper into the middle class than the previous model, with most households with under $100,000 in income being net beneficiaries. That is partly why the net cost is higher.</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9</a:t>
            </a:fld>
            <a:endParaRPr lang="en-US"/>
          </a:p>
        </p:txBody>
      </p:sp>
    </p:spTree>
    <p:extLst>
      <p:ext uri="{BB962C8B-B14F-4D97-AF65-F5344CB8AC3E}">
        <p14:creationId xmlns:p14="http://schemas.microsoft.com/office/powerpoint/2010/main" val="2639197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Piketty</a:t>
            </a:r>
            <a:r>
              <a:rPr lang="en-US" dirty="0" smtClean="0"/>
              <a:t> &amp; </a:t>
            </a:r>
            <a:r>
              <a:rPr lang="en-US" dirty="0" err="1" smtClean="0"/>
              <a:t>Saez</a:t>
            </a:r>
            <a:r>
              <a:rPr lang="en-US" dirty="0" smtClean="0"/>
              <a:t> (2013): https://</a:t>
            </a:r>
            <a:r>
              <a:rPr lang="en-US" dirty="0" err="1" smtClean="0"/>
              <a:t>www.theguardian.com</a:t>
            </a:r>
            <a:r>
              <a:rPr lang="en-US" dirty="0" smtClean="0"/>
              <a:t>/</a:t>
            </a:r>
            <a:r>
              <a:rPr lang="en-US" dirty="0" err="1" smtClean="0"/>
              <a:t>commentisfree</a:t>
            </a:r>
            <a:r>
              <a:rPr lang="en-US" dirty="0" smtClean="0"/>
              <a:t>/2013/</a:t>
            </a:r>
            <a:r>
              <a:rPr lang="en-US" dirty="0" err="1" smtClean="0"/>
              <a:t>oct</a:t>
            </a:r>
            <a:r>
              <a:rPr lang="en-US" dirty="0" smtClean="0"/>
              <a:t>/24/1percent-pay-tax-rate-80percent </a:t>
            </a:r>
          </a:p>
          <a:p>
            <a:r>
              <a:rPr lang="en-US" dirty="0" smtClean="0"/>
              <a:t>Tax rates could go as high as 83% based on an assessment</a:t>
            </a:r>
            <a:r>
              <a:rPr lang="en-US" baseline="0" dirty="0" smtClean="0"/>
              <a:t> of the effects of tax cuts on growth and income distribution.</a:t>
            </a:r>
          </a:p>
          <a:p>
            <a:endParaRPr lang="en-US" baseline="0" dirty="0" smtClean="0"/>
          </a:p>
          <a:p>
            <a:r>
              <a:rPr lang="en-US" baseline="0" dirty="0" smtClean="0"/>
              <a:t>Author calculations: Based on US census data for 2017, of the 127.6 million households, 58.3% have total household income under $75k. 7% have 100k-99,999, and 7.7% have over 200k. If the top 15 percent were to be the net contributors, </a:t>
            </a:r>
            <a:r>
              <a:rPr lang="mr-IN" baseline="0" dirty="0" smtClean="0"/>
              <a:t>…</a:t>
            </a:r>
            <a:r>
              <a:rPr lang="en-US" baseline="0" dirty="0" smtClean="0"/>
              <a:t>.</a:t>
            </a:r>
          </a:p>
          <a:p>
            <a:r>
              <a:rPr lang="en-US" dirty="0" smtClean="0"/>
              <a:t>https://</a:t>
            </a:r>
            <a:r>
              <a:rPr lang="en-US" dirty="0" err="1" smtClean="0"/>
              <a:t>www.census.gov</a:t>
            </a:r>
            <a:r>
              <a:rPr lang="en-US" dirty="0" smtClean="0"/>
              <a:t>/data/tables/2018/demo/income-poverty/p60-263.html </a:t>
            </a:r>
          </a:p>
          <a:p>
            <a:endParaRPr lang="en-US" dirty="0" smtClean="0"/>
          </a:p>
          <a:p>
            <a:r>
              <a:rPr lang="en-US" dirty="0" smtClean="0"/>
              <a:t>From the tax policy</a:t>
            </a:r>
            <a:r>
              <a:rPr lang="en-US" baseline="0" dirty="0" smtClean="0"/>
              <a:t> center, the mean income of the top quintile in 2015 was 202,366.</a:t>
            </a:r>
          </a:p>
          <a:p>
            <a:r>
              <a:rPr lang="en-US" baseline="0" dirty="0" smtClean="0"/>
              <a:t>https://</a:t>
            </a:r>
            <a:r>
              <a:rPr lang="en-US" baseline="0" dirty="0" err="1" smtClean="0"/>
              <a:t>www.taxpolicycenter.org</a:t>
            </a:r>
            <a:r>
              <a:rPr lang="en-US" baseline="0" dirty="0" smtClean="0"/>
              <a:t>/statistics/household-income-quintiles </a:t>
            </a:r>
          </a:p>
          <a:p>
            <a:r>
              <a:rPr lang="en-US" baseline="0" dirty="0" smtClean="0"/>
              <a:t> We we can safely assume that the mean income of the top 15% in 2017 would be at least 200k.  There are 18,755,142 households in the top two income brackets. </a:t>
            </a:r>
          </a:p>
          <a:p>
            <a:endParaRPr lang="en-US" baseline="0" dirty="0" smtClean="0"/>
          </a:p>
          <a:p>
            <a:r>
              <a:rPr lang="en-US" baseline="0" dirty="0" smtClean="0"/>
              <a:t>For the lower UBI, with a net cost of $539b, this group could fund it with an </a:t>
            </a:r>
            <a:r>
              <a:rPr lang="en-US" baseline="0" dirty="0" smtClean="0"/>
              <a:t>additional </a:t>
            </a:r>
            <a:r>
              <a:rPr lang="en-US" baseline="0" dirty="0" smtClean="0"/>
              <a:t>15% of their income.</a:t>
            </a:r>
          </a:p>
          <a:p>
            <a:r>
              <a:rPr lang="en-US" baseline="0" dirty="0" smtClean="0"/>
              <a:t>However for the higher UBI, with </a:t>
            </a:r>
            <a:r>
              <a:rPr lang="en-US" baseline="0" dirty="0" smtClean="0"/>
              <a:t>a net </a:t>
            </a:r>
            <a:r>
              <a:rPr lang="en-US" baseline="0" dirty="0" smtClean="0"/>
              <a:t>cost of $186 trillion, this would require an additional 50% of their income, likely exceeding a sustainable rate of taxation, if funded from income tax on these groups alone. </a:t>
            </a:r>
          </a:p>
          <a:p>
            <a:r>
              <a:rPr lang="en-US" baseline="0" dirty="0" smtClean="0"/>
              <a:t>Keep in mind that this is with the 50% surcharge on the earned incomes of net beneficiaries</a:t>
            </a:r>
            <a:r>
              <a:rPr lang="en-US" baseline="0" dirty="0" smtClean="0"/>
              <a:t>. If we reduce that surtax rate, the cost to the net contributors will be even higher.</a:t>
            </a:r>
          </a:p>
          <a:p>
            <a:endParaRPr lang="en-US" baseline="0" dirty="0" smtClean="0"/>
          </a:p>
          <a:p>
            <a:r>
              <a:rPr lang="en-US" baseline="0" dirty="0" smtClean="0"/>
              <a:t>There is much more work to be done on cost and taxation schemes. See presentations by Max </a:t>
            </a:r>
            <a:r>
              <a:rPr lang="en-US" baseline="0" dirty="0" err="1" smtClean="0"/>
              <a:t>Ghenis</a:t>
            </a:r>
            <a:r>
              <a:rPr lang="en-US" baseline="0" dirty="0" smtClean="0"/>
              <a:t> at NABIG 2019 for the claim that Andrew Yang’s proposed “Freedom Dividend”, which gives $1000/month to all adults (excluding children), and funded partly by a Value Added Tax, would result in a net benefit for the lower nine income </a:t>
            </a:r>
            <a:r>
              <a:rPr lang="en-US" baseline="0" dirty="0" err="1" smtClean="0"/>
              <a:t>deciles</a:t>
            </a:r>
            <a:r>
              <a:rPr lang="en-US" baseline="0" smtClean="0"/>
              <a:t>.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10</a:t>
            </a:fld>
            <a:endParaRPr lang="en-US"/>
          </a:p>
        </p:txBody>
      </p:sp>
    </p:spTree>
    <p:extLst>
      <p:ext uri="{BB962C8B-B14F-4D97-AF65-F5344CB8AC3E}">
        <p14:creationId xmlns:p14="http://schemas.microsoft.com/office/powerpoint/2010/main" val="2921908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smtClean="0"/>
              <a:t>The cost is</a:t>
            </a:r>
            <a:r>
              <a:rPr lang="en-US" baseline="0" dirty="0" smtClean="0"/>
              <a:t> exaggerated.—but not by much once they recognize the difference between gross and net cost.</a:t>
            </a:r>
          </a:p>
          <a:p>
            <a:pPr marL="228600" indent="-228600">
              <a:buAutoNum type="alphaLcPeriod"/>
            </a:pPr>
            <a:r>
              <a:rPr lang="en-US" baseline="0" dirty="0" smtClean="0"/>
              <a:t> One need not start with the full UBI.—but then the case that what we will get will be emancipatory is weakened</a:t>
            </a:r>
          </a:p>
          <a:p>
            <a:pPr marL="228600" indent="-228600">
              <a:buAutoNum type="alphaLcPeriod"/>
            </a:pPr>
            <a:r>
              <a:rPr lang="en-US" baseline="0" dirty="0" smtClean="0"/>
              <a:t>Working Class </a:t>
            </a:r>
            <a:r>
              <a:rPr lang="en-US" baseline="0" dirty="0" smtClean="0"/>
              <a:t>power will also be </a:t>
            </a:r>
            <a:r>
              <a:rPr lang="en-US" baseline="0" dirty="0" smtClean="0"/>
              <a:t>resisted by businesses and wealthy people.</a:t>
            </a:r>
            <a:endParaRPr lang="en-US" baseline="0" dirty="0" smtClean="0"/>
          </a:p>
          <a:p>
            <a:pPr marL="228600" indent="-228600">
              <a:buAutoNum type="alphaLcPeriod"/>
            </a:pPr>
            <a:r>
              <a:rPr lang="en-US" baseline="0" dirty="0" smtClean="0"/>
              <a:t>Both can be pursued simultaneously.</a:t>
            </a:r>
          </a:p>
          <a:p>
            <a:pPr marL="228600" indent="-228600">
              <a:buAutoNum type="alphaLcPeriod"/>
            </a:pPr>
            <a:r>
              <a:rPr lang="en-US" baseline="0" dirty="0" smtClean="0"/>
              <a:t>What policy options are achievable, AND </a:t>
            </a:r>
            <a:r>
              <a:rPr lang="en-US" baseline="0" dirty="0" smtClean="0"/>
              <a:t>inspiring?  </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12</a:t>
            </a:fld>
            <a:endParaRPr lang="en-US"/>
          </a:p>
        </p:txBody>
      </p:sp>
    </p:spTree>
    <p:extLst>
      <p:ext uri="{BB962C8B-B14F-4D97-AF65-F5344CB8AC3E}">
        <p14:creationId xmlns:p14="http://schemas.microsoft.com/office/powerpoint/2010/main" val="3102813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Basic Income Stud. 2016; 11(1): 61–74</a:t>
            </a:r>
            <a:endParaRPr lang="en-US" dirty="0" smtClean="0"/>
          </a:p>
          <a:p>
            <a:endParaRPr lang="en-US" dirty="0" smtClean="0"/>
          </a:p>
          <a:p>
            <a:r>
              <a:rPr lang="en-US" dirty="0" smtClean="0"/>
              <a:t>Other</a:t>
            </a:r>
            <a:r>
              <a:rPr lang="en-US" baseline="0" dirty="0" smtClean="0"/>
              <a:t> bases of economic security include</a:t>
            </a:r>
            <a:r>
              <a:rPr lang="en-US" dirty="0" smtClean="0"/>
              <a:t>: </a:t>
            </a:r>
            <a:r>
              <a:rPr lang="en-US" dirty="0" smtClean="0"/>
              <a:t>labor law reform; universal health care; affordable housing; affordable education; retraining for displaced workers</a:t>
            </a:r>
            <a:endParaRPr lang="en-US" dirty="0"/>
          </a:p>
        </p:txBody>
      </p:sp>
      <p:sp>
        <p:nvSpPr>
          <p:cNvPr id="4" name="Slide Number Placeholder 3"/>
          <p:cNvSpPr>
            <a:spLocks noGrp="1"/>
          </p:cNvSpPr>
          <p:nvPr>
            <p:ph type="sldNum" sz="quarter" idx="10"/>
          </p:nvPr>
        </p:nvSpPr>
        <p:spPr/>
        <p:txBody>
          <a:bodyPr/>
          <a:lstStyle/>
          <a:p>
            <a:fld id="{35861C79-5EE4-9A4E-92C8-C6956133AB38}" type="slidenum">
              <a:rPr lang="en-US" smtClean="0"/>
              <a:t>13</a:t>
            </a:fld>
            <a:endParaRPr lang="en-US"/>
          </a:p>
        </p:txBody>
      </p:sp>
    </p:spTree>
    <p:extLst>
      <p:ext uri="{BB962C8B-B14F-4D97-AF65-F5344CB8AC3E}">
        <p14:creationId xmlns:p14="http://schemas.microsoft.com/office/powerpoint/2010/main" val="365984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E3903E-1385-CB47-A0A0-91FF00C2E19D}" type="datetimeFigureOut">
              <a:rPr lang="en-US" smtClean="0"/>
              <a:t>19-06-23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347115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3903E-1385-CB47-A0A0-91FF00C2E19D}" type="datetimeFigureOut">
              <a:rPr lang="en-US" smtClean="0"/>
              <a:t>19-06-23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218042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3903E-1385-CB47-A0A0-91FF00C2E19D}" type="datetimeFigureOut">
              <a:rPr lang="en-US" smtClean="0"/>
              <a:t>19-06-23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364360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3903E-1385-CB47-A0A0-91FF00C2E19D}" type="datetimeFigureOut">
              <a:rPr lang="en-US" smtClean="0"/>
              <a:t>19-06-23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344399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3903E-1385-CB47-A0A0-91FF00C2E19D}" type="datetimeFigureOut">
              <a:rPr lang="en-US" smtClean="0"/>
              <a:t>19-06-23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172825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E3903E-1385-CB47-A0A0-91FF00C2E19D}" type="datetimeFigureOut">
              <a:rPr lang="en-US" smtClean="0"/>
              <a:t>19-06-23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2610761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E3903E-1385-CB47-A0A0-91FF00C2E19D}" type="datetimeFigureOut">
              <a:rPr lang="en-US" smtClean="0"/>
              <a:t>19-06-23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144986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E3903E-1385-CB47-A0A0-91FF00C2E19D}" type="datetimeFigureOut">
              <a:rPr lang="en-US" smtClean="0"/>
              <a:t>19-06-23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278819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3903E-1385-CB47-A0A0-91FF00C2E19D}" type="datetimeFigureOut">
              <a:rPr lang="en-US" smtClean="0"/>
              <a:t>19-06-23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345749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3903E-1385-CB47-A0A0-91FF00C2E19D}" type="datetimeFigureOut">
              <a:rPr lang="en-US" smtClean="0"/>
              <a:t>19-06-23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28392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3903E-1385-CB47-A0A0-91FF00C2E19D}" type="datetimeFigureOut">
              <a:rPr lang="en-US" smtClean="0"/>
              <a:t>19-06-23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B64BA-3B52-7740-AEDF-EA7472D965BF}" type="slidenum">
              <a:rPr lang="en-US" smtClean="0"/>
              <a:t>‹#›</a:t>
            </a:fld>
            <a:endParaRPr lang="en-US"/>
          </a:p>
        </p:txBody>
      </p:sp>
    </p:spTree>
    <p:extLst>
      <p:ext uri="{BB962C8B-B14F-4D97-AF65-F5344CB8AC3E}">
        <p14:creationId xmlns:p14="http://schemas.microsoft.com/office/powerpoint/2010/main" val="17953816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3903E-1385-CB47-A0A0-91FF00C2E19D}" type="datetimeFigureOut">
              <a:rPr lang="en-US" smtClean="0"/>
              <a:t>19-06-23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B64BA-3B52-7740-AEDF-EA7472D965BF}" type="slidenum">
              <a:rPr lang="en-US" smtClean="0"/>
              <a:t>‹#›</a:t>
            </a:fld>
            <a:endParaRPr lang="en-US"/>
          </a:p>
        </p:txBody>
      </p:sp>
    </p:spTree>
    <p:extLst>
      <p:ext uri="{BB962C8B-B14F-4D97-AF65-F5344CB8AC3E}">
        <p14:creationId xmlns:p14="http://schemas.microsoft.com/office/powerpoint/2010/main" val="4226639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Left Debate on Basic </a:t>
            </a:r>
            <a:r>
              <a:rPr lang="en-US" dirty="0" smtClean="0"/>
              <a:t>Income</a:t>
            </a:r>
            <a:br>
              <a:rPr lang="en-US" dirty="0" smtClean="0"/>
            </a:br>
            <a:r>
              <a:rPr lang="en-US" sz="1300" dirty="0" smtClean="0"/>
              <a:t>a presentation for NABIG 2019, </a:t>
            </a:r>
            <a:r>
              <a:rPr lang="en-US" sz="1300" dirty="0" err="1" smtClean="0"/>
              <a:t>Silberman</a:t>
            </a:r>
            <a:r>
              <a:rPr lang="en-US" sz="1300" dirty="0" smtClean="0"/>
              <a:t> School of Social Work, Hunter College, NYC June 15-16, 2019</a:t>
            </a:r>
            <a:br>
              <a:rPr lang="en-US" sz="1300" dirty="0" smtClean="0"/>
            </a:br>
            <a:r>
              <a:rPr lang="en-US" sz="1300" dirty="0" smtClean="0"/>
              <a:t>Do not quote without permission</a:t>
            </a:r>
            <a:endParaRPr lang="en-US" sz="1300" dirty="0"/>
          </a:p>
        </p:txBody>
      </p:sp>
      <p:sp>
        <p:nvSpPr>
          <p:cNvPr id="3" name="Subtitle 2"/>
          <p:cNvSpPr>
            <a:spLocks noGrp="1"/>
          </p:cNvSpPr>
          <p:nvPr>
            <p:ph type="subTitle" idx="1"/>
          </p:nvPr>
        </p:nvSpPr>
        <p:spPr/>
        <p:txBody>
          <a:bodyPr>
            <a:normAutofit fontScale="85000" lnSpcReduction="20000"/>
          </a:bodyPr>
          <a:lstStyle/>
          <a:p>
            <a:r>
              <a:rPr lang="en-US" dirty="0" smtClean="0"/>
              <a:t>Michael W. Howard</a:t>
            </a:r>
          </a:p>
          <a:p>
            <a:r>
              <a:rPr lang="en-US" dirty="0" smtClean="0"/>
              <a:t>Philosophy Department</a:t>
            </a:r>
          </a:p>
          <a:p>
            <a:r>
              <a:rPr lang="en-US" dirty="0" smtClean="0"/>
              <a:t>University of </a:t>
            </a:r>
            <a:r>
              <a:rPr lang="en-US" dirty="0" smtClean="0"/>
              <a:t>Maine</a:t>
            </a:r>
          </a:p>
          <a:p>
            <a:r>
              <a:rPr lang="en-US" dirty="0" err="1" smtClean="0"/>
              <a:t>mhoward@maine.edu</a:t>
            </a:r>
            <a:endParaRPr lang="en-US" dirty="0"/>
          </a:p>
        </p:txBody>
      </p:sp>
    </p:spTree>
    <p:extLst>
      <p:ext uri="{BB962C8B-B14F-4D97-AF65-F5344CB8AC3E}">
        <p14:creationId xmlns:p14="http://schemas.microsoft.com/office/powerpoint/2010/main" val="33866701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a:t>
            </a:r>
            <a:endParaRPr lang="en-US" dirty="0"/>
          </a:p>
        </p:txBody>
      </p:sp>
      <p:sp>
        <p:nvSpPr>
          <p:cNvPr id="3" name="Content Placeholder 2"/>
          <p:cNvSpPr>
            <a:spLocks noGrp="1"/>
          </p:cNvSpPr>
          <p:nvPr>
            <p:ph idx="1"/>
          </p:nvPr>
        </p:nvSpPr>
        <p:spPr/>
        <p:txBody>
          <a:bodyPr>
            <a:normAutofit fontScale="92500"/>
          </a:bodyPr>
          <a:lstStyle/>
          <a:p>
            <a:r>
              <a:rPr lang="en-US" dirty="0" err="1" smtClean="0"/>
              <a:t>Widerquist’s</a:t>
            </a:r>
            <a:r>
              <a:rPr lang="en-US" dirty="0" smtClean="0"/>
              <a:t> calculations assume a surtax on the earned incomes of net beneficiaries of 50%. </a:t>
            </a:r>
          </a:p>
          <a:p>
            <a:r>
              <a:rPr lang="en-US" dirty="0" smtClean="0"/>
              <a:t>This weakens the exit option progressively as one moves up into the middle class.</a:t>
            </a:r>
          </a:p>
          <a:p>
            <a:r>
              <a:rPr lang="en-US" dirty="0" smtClean="0"/>
              <a:t>Reducing this tax on the net beneficiaries will increase the cost for the net contributors.</a:t>
            </a:r>
          </a:p>
          <a:p>
            <a:r>
              <a:rPr lang="en-US" dirty="0" smtClean="0"/>
              <a:t>How much can the exit option be expanded before the tax rates on the net contributors become unsustainable? (economically; politically)</a:t>
            </a:r>
            <a:endParaRPr lang="en-US" dirty="0"/>
          </a:p>
        </p:txBody>
      </p:sp>
    </p:spTree>
    <p:extLst>
      <p:ext uri="{BB962C8B-B14F-4D97-AF65-F5344CB8AC3E}">
        <p14:creationId xmlns:p14="http://schemas.microsoft.com/office/powerpoint/2010/main" val="3037663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the US economy add another 3-10% of GDP to taxation and spending?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 US government spending: 39% of GDP</a:t>
            </a:r>
          </a:p>
          <a:p>
            <a:r>
              <a:rPr lang="en-US" dirty="0" smtClean="0"/>
              <a:t>Compare with other  capitalist states:</a:t>
            </a:r>
          </a:p>
          <a:p>
            <a:pPr lvl="1"/>
            <a:r>
              <a:rPr lang="en-US" dirty="0"/>
              <a:t>Canada, Poland: 42</a:t>
            </a:r>
            <a:r>
              <a:rPr lang="en-US" dirty="0" smtClean="0"/>
              <a:t>%</a:t>
            </a:r>
          </a:p>
          <a:p>
            <a:pPr lvl="1"/>
            <a:r>
              <a:rPr lang="en-US" dirty="0" smtClean="0"/>
              <a:t>UK, Germany 45%</a:t>
            </a:r>
            <a:endParaRPr lang="en-US" dirty="0"/>
          </a:p>
          <a:p>
            <a:pPr lvl="1"/>
            <a:r>
              <a:rPr lang="en-US" dirty="0"/>
              <a:t>Portugal: 49%</a:t>
            </a:r>
          </a:p>
          <a:p>
            <a:pPr lvl="1"/>
            <a:r>
              <a:rPr lang="en-US" dirty="0" smtClean="0"/>
              <a:t>Italy and Austria: 51%</a:t>
            </a:r>
            <a:endParaRPr lang="en-US" dirty="0"/>
          </a:p>
          <a:p>
            <a:pPr lvl="1"/>
            <a:r>
              <a:rPr lang="en-US" dirty="0"/>
              <a:t>Finland: 58%</a:t>
            </a:r>
          </a:p>
          <a:p>
            <a:pPr lvl="1"/>
            <a:endParaRPr lang="en-US" dirty="0" smtClean="0"/>
          </a:p>
          <a:p>
            <a:r>
              <a:rPr lang="en-US" dirty="0" smtClean="0"/>
              <a:t>3-10% does not even consider possible savings from redundant welfare expenditures.</a:t>
            </a:r>
          </a:p>
        </p:txBody>
      </p:sp>
    </p:spTree>
    <p:extLst>
      <p:ext uri="{BB962C8B-B14F-4D97-AF65-F5344CB8AC3E}">
        <p14:creationId xmlns:p14="http://schemas.microsoft.com/office/powerpoint/2010/main" val="1755408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the cart before the horse?</a:t>
            </a:r>
            <a:endParaRPr lang="en-US" dirty="0"/>
          </a:p>
        </p:txBody>
      </p:sp>
      <p:sp>
        <p:nvSpPr>
          <p:cNvPr id="3" name="Content Placeholder 2"/>
          <p:cNvSpPr>
            <a:spLocks noGrp="1"/>
          </p:cNvSpPr>
          <p:nvPr>
            <p:ph idx="1"/>
          </p:nvPr>
        </p:nvSpPr>
        <p:spPr/>
        <p:txBody>
          <a:bodyPr/>
          <a:lstStyle/>
          <a:p>
            <a:r>
              <a:rPr lang="en-US" dirty="0" smtClean="0"/>
              <a:t>“A basic income high enough to be genuinely liberating for the low-wage worker </a:t>
            </a:r>
            <a:r>
              <a:rPr lang="en-US" b="1" dirty="0" smtClean="0"/>
              <a:t>would require enormous expropriation</a:t>
            </a:r>
            <a:r>
              <a:rPr lang="en-US" dirty="0" smtClean="0"/>
              <a:t> of businesses and wealthy people. Consequently, there is no chance of [UBI’s] passage until there is </a:t>
            </a:r>
            <a:r>
              <a:rPr lang="en-US" b="1" dirty="0" smtClean="0"/>
              <a:t>a working class with the social and organizational power </a:t>
            </a:r>
            <a:r>
              <a:rPr lang="en-US" dirty="0" smtClean="0"/>
              <a:t>already adequate to extract it.” </a:t>
            </a:r>
            <a:r>
              <a:rPr lang="mr-IN" dirty="0" smtClean="0"/>
              <a:t>–</a:t>
            </a:r>
            <a:r>
              <a:rPr lang="en-US" dirty="0" err="1" smtClean="0"/>
              <a:t>Gourevitch</a:t>
            </a:r>
            <a:r>
              <a:rPr lang="en-US" dirty="0" smtClean="0"/>
              <a:t> &amp; </a:t>
            </a:r>
            <a:r>
              <a:rPr lang="en-US" dirty="0" err="1" smtClean="0"/>
              <a:t>Stanczyk</a:t>
            </a:r>
            <a:r>
              <a:rPr lang="en-US" dirty="0" smtClean="0"/>
              <a:t> </a:t>
            </a:r>
            <a:endParaRPr lang="en-US" dirty="0"/>
          </a:p>
        </p:txBody>
      </p:sp>
    </p:spTree>
    <p:extLst>
      <p:ext uri="{BB962C8B-B14F-4D97-AF65-F5344CB8AC3E}">
        <p14:creationId xmlns:p14="http://schemas.microsoft.com/office/powerpoint/2010/main" val="6726348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 </a:t>
            </a:r>
            <a:r>
              <a:rPr lang="en-US" dirty="0" err="1" smtClean="0"/>
              <a:t>Wispelaere</a:t>
            </a:r>
            <a:r>
              <a:rPr lang="en-US" dirty="0" smtClean="0"/>
              <a:t> &amp; Birnbaum:</a:t>
            </a:r>
          </a:p>
          <a:p>
            <a:pPr lvl="1"/>
            <a:r>
              <a:rPr lang="en-US" dirty="0" smtClean="0"/>
              <a:t>Consider effect of UBI on different categories of workers</a:t>
            </a:r>
          </a:p>
          <a:p>
            <a:pPr lvl="2"/>
            <a:r>
              <a:rPr lang="en-US" dirty="0"/>
              <a:t>Exit not plausible for those who value non-monetary aspects of the job [adjunct professor]</a:t>
            </a:r>
          </a:p>
          <a:p>
            <a:pPr lvl="2"/>
            <a:r>
              <a:rPr lang="en-US" dirty="0"/>
              <a:t>Most vulnerable workers: exit options are not attractive; workers easily </a:t>
            </a:r>
            <a:r>
              <a:rPr lang="en-US" dirty="0" smtClean="0"/>
              <a:t>replaced</a:t>
            </a:r>
          </a:p>
          <a:p>
            <a:pPr lvl="1"/>
            <a:r>
              <a:rPr lang="en-US" dirty="0" smtClean="0"/>
              <a:t>Therefore, security requires more than income</a:t>
            </a:r>
          </a:p>
          <a:p>
            <a:pPr lvl="1"/>
            <a:r>
              <a:rPr lang="en-US" dirty="0" smtClean="0"/>
              <a:t>Danger of weakening solidarity: more privileged choose individual exit; most vulnerable are left with weakened voice</a:t>
            </a:r>
          </a:p>
        </p:txBody>
      </p:sp>
    </p:spTree>
    <p:extLst>
      <p:ext uri="{BB962C8B-B14F-4D97-AF65-F5344CB8AC3E}">
        <p14:creationId xmlns:p14="http://schemas.microsoft.com/office/powerpoint/2010/main" val="456067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is not all or nothing</a:t>
            </a:r>
            <a:endParaRPr lang="en-US" dirty="0"/>
          </a:p>
        </p:txBody>
      </p:sp>
      <p:sp>
        <p:nvSpPr>
          <p:cNvPr id="3" name="Content Placeholder 2"/>
          <p:cNvSpPr>
            <a:spLocks noGrp="1"/>
          </p:cNvSpPr>
          <p:nvPr>
            <p:ph idx="1"/>
          </p:nvPr>
        </p:nvSpPr>
        <p:spPr/>
        <p:txBody>
          <a:bodyPr/>
          <a:lstStyle/>
          <a:p>
            <a:r>
              <a:rPr lang="en-US" dirty="0" smtClean="0"/>
              <a:t>Temporary withdrawal</a:t>
            </a:r>
          </a:p>
          <a:p>
            <a:r>
              <a:rPr lang="en-US" dirty="0" smtClean="0"/>
              <a:t>Work slowdowns and strikes: reduced cost of lost wages; reduced cost associated with risk of being fired.</a:t>
            </a:r>
          </a:p>
          <a:p>
            <a:r>
              <a:rPr lang="en-US" dirty="0" err="1" smtClean="0"/>
              <a:t>Calnitsky</a:t>
            </a:r>
            <a:r>
              <a:rPr lang="en-US" dirty="0" smtClean="0"/>
              <a:t> (2018): </a:t>
            </a:r>
            <a:r>
              <a:rPr lang="en-US" dirty="0"/>
              <a:t>it becomes “somewhat easier to be picky, to temporarily exit…to bargain from a … less desperate position.” </a:t>
            </a:r>
          </a:p>
        </p:txBody>
      </p:sp>
    </p:spTree>
    <p:extLst>
      <p:ext uri="{BB962C8B-B14F-4D97-AF65-F5344CB8AC3E}">
        <p14:creationId xmlns:p14="http://schemas.microsoft.com/office/powerpoint/2010/main" val="15597398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Countervailing effects on solidarity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Mincome</a:t>
            </a:r>
            <a:r>
              <a:rPr lang="en-US" dirty="0" smtClean="0"/>
              <a:t> (</a:t>
            </a:r>
            <a:r>
              <a:rPr lang="en-US" dirty="0" err="1" smtClean="0"/>
              <a:t>Calnitsky</a:t>
            </a:r>
            <a:r>
              <a:rPr lang="en-US" dirty="0" smtClean="0"/>
              <a:t> 2018): “</a:t>
            </a:r>
            <a:r>
              <a:rPr lang="en-US" b="1" dirty="0" smtClean="0"/>
              <a:t>typically separated groups were brought together </a:t>
            </a:r>
            <a:r>
              <a:rPr lang="en-US" dirty="0" smtClean="0"/>
              <a:t>under a unified scheme, and the boundaries between former welfare recipients, the unemployed, and the working poor began to blur, which in part accounted for its overwhelming popularity.”</a:t>
            </a:r>
          </a:p>
          <a:p>
            <a:r>
              <a:rPr lang="en-US" dirty="0" smtClean="0"/>
              <a:t>“</a:t>
            </a:r>
            <a:r>
              <a:rPr lang="en-US" b="1" dirty="0" err="1" smtClean="0"/>
              <a:t>Unconditionality</a:t>
            </a:r>
            <a:r>
              <a:rPr lang="en-US" b="1" dirty="0" smtClean="0"/>
              <a:t> matters more than generosity</a:t>
            </a:r>
            <a:r>
              <a:rPr lang="mr-IN" dirty="0" smtClean="0"/>
              <a:t>…</a:t>
            </a:r>
            <a:r>
              <a:rPr lang="en-US" dirty="0" smtClean="0"/>
              <a:t>. It brings supporters on board and builds up a constituency for further increases</a:t>
            </a:r>
            <a:r>
              <a:rPr lang="mr-IN" dirty="0" smtClean="0"/>
              <a:t>…</a:t>
            </a:r>
            <a:r>
              <a:rPr lang="en-US" dirty="0" smtClean="0"/>
              <a:t>it builds bridges and builds power.”</a:t>
            </a:r>
            <a:endParaRPr lang="en-US" dirty="0"/>
          </a:p>
        </p:txBody>
      </p:sp>
    </p:spTree>
    <p:extLst>
      <p:ext uri="{BB962C8B-B14F-4D97-AF65-F5344CB8AC3E}">
        <p14:creationId xmlns:p14="http://schemas.microsoft.com/office/powerpoint/2010/main" val="744165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from Alaska’s PFD</a:t>
            </a:r>
            <a:endParaRPr lang="en-US" dirty="0"/>
          </a:p>
        </p:txBody>
      </p:sp>
      <p:sp>
        <p:nvSpPr>
          <p:cNvPr id="3" name="Content Placeholder 2"/>
          <p:cNvSpPr>
            <a:spLocks noGrp="1"/>
          </p:cNvSpPr>
          <p:nvPr>
            <p:ph idx="1"/>
          </p:nvPr>
        </p:nvSpPr>
        <p:spPr/>
        <p:txBody>
          <a:bodyPr>
            <a:normAutofit lnSpcReduction="10000"/>
          </a:bodyPr>
          <a:lstStyle/>
          <a:p>
            <a:r>
              <a:rPr lang="en-US" dirty="0" smtClean="0"/>
              <a:t>“The dividend generated no overall labor market effect, but</a:t>
            </a:r>
            <a:r>
              <a:rPr lang="mr-IN" dirty="0" smtClean="0"/>
              <a:t>…</a:t>
            </a:r>
            <a:r>
              <a:rPr lang="en-US" dirty="0" smtClean="0"/>
              <a:t>the zero net effect can be decomposed into a </a:t>
            </a:r>
            <a:r>
              <a:rPr lang="en-US" b="1" dirty="0" smtClean="0"/>
              <a:t>labor supply decline </a:t>
            </a:r>
            <a:r>
              <a:rPr lang="en-US" dirty="0" smtClean="0"/>
              <a:t>that was offset by </a:t>
            </a:r>
            <a:r>
              <a:rPr lang="en-US" b="1" dirty="0" smtClean="0"/>
              <a:t>labor demand growth</a:t>
            </a:r>
            <a:r>
              <a:rPr lang="en-US" dirty="0" smtClean="0"/>
              <a:t>. While some people worked somewhat less, the downward distribution of funds towards people with a higher marginal propensity to consume led to growth that gave others the opportunity to work somewhat more.” (Jones and </a:t>
            </a:r>
            <a:r>
              <a:rPr lang="en-US" dirty="0" err="1" smtClean="0"/>
              <a:t>Marinescu</a:t>
            </a:r>
            <a:r>
              <a:rPr lang="en-US" dirty="0" smtClean="0"/>
              <a:t> 2018, cited in </a:t>
            </a:r>
            <a:r>
              <a:rPr lang="en-US" dirty="0" err="1" smtClean="0"/>
              <a:t>Calnitsky</a:t>
            </a:r>
            <a:r>
              <a:rPr lang="en-US" dirty="0" smtClean="0"/>
              <a:t> 2018).</a:t>
            </a:r>
            <a:endParaRPr lang="en-US" dirty="0"/>
          </a:p>
        </p:txBody>
      </p:sp>
    </p:spTree>
    <p:extLst>
      <p:ext uri="{BB962C8B-B14F-4D97-AF65-F5344CB8AC3E}">
        <p14:creationId xmlns:p14="http://schemas.microsoft.com/office/powerpoint/2010/main" val="40701560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Alternatives</a:t>
            </a:r>
            <a:endParaRPr lang="en-US" dirty="0"/>
          </a:p>
        </p:txBody>
      </p:sp>
      <p:sp>
        <p:nvSpPr>
          <p:cNvPr id="3" name="Content Placeholder 2"/>
          <p:cNvSpPr>
            <a:spLocks noGrp="1"/>
          </p:cNvSpPr>
          <p:nvPr>
            <p:ph idx="1"/>
          </p:nvPr>
        </p:nvSpPr>
        <p:spPr/>
        <p:txBody>
          <a:bodyPr/>
          <a:lstStyle/>
          <a:p>
            <a:r>
              <a:rPr lang="en-US" dirty="0" smtClean="0"/>
              <a:t>Universal basic services (UBS)</a:t>
            </a:r>
          </a:p>
          <a:p>
            <a:r>
              <a:rPr lang="en-US" dirty="0" smtClean="0"/>
              <a:t>Reduction of work time (RWT)</a:t>
            </a:r>
          </a:p>
          <a:p>
            <a:r>
              <a:rPr lang="en-US" dirty="0" smtClean="0"/>
              <a:t>State as Employer of last resort (ELR)</a:t>
            </a:r>
          </a:p>
          <a:p>
            <a:endParaRPr lang="en-US" dirty="0"/>
          </a:p>
          <a:p>
            <a:pPr marL="0" indent="0">
              <a:buNone/>
            </a:pPr>
            <a:r>
              <a:rPr lang="en-US" dirty="0" smtClean="0"/>
              <a:t>A modest claim: These policies should not be exhaustive; UBI at some level should be part of the mix. </a:t>
            </a:r>
            <a:endParaRPr lang="en-US" dirty="0"/>
          </a:p>
        </p:txBody>
      </p:sp>
    </p:spTree>
    <p:extLst>
      <p:ext uri="{BB962C8B-B14F-4D97-AF65-F5344CB8AC3E}">
        <p14:creationId xmlns:p14="http://schemas.microsoft.com/office/powerpoint/2010/main" val="37493375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UBI vs. UBS</a:t>
            </a:r>
            <a:endParaRPr lang="en-US" dirty="0"/>
          </a:p>
        </p:txBody>
      </p:sp>
      <p:sp>
        <p:nvSpPr>
          <p:cNvPr id="3" name="Content Placeholder 2"/>
          <p:cNvSpPr>
            <a:spLocks noGrp="1"/>
          </p:cNvSpPr>
          <p:nvPr>
            <p:ph idx="1"/>
          </p:nvPr>
        </p:nvSpPr>
        <p:spPr/>
        <p:txBody>
          <a:bodyPr>
            <a:normAutofit fontScale="92500"/>
          </a:bodyPr>
          <a:lstStyle/>
          <a:p>
            <a:r>
              <a:rPr lang="en-US" dirty="0" smtClean="0"/>
              <a:t>The argument for benefits in kind (services): efficiency; fairness; market failures. </a:t>
            </a:r>
          </a:p>
          <a:p>
            <a:pPr lvl="1"/>
            <a:r>
              <a:rPr lang="en-US" dirty="0"/>
              <a:t>Education</a:t>
            </a:r>
          </a:p>
          <a:p>
            <a:pPr lvl="1"/>
            <a:r>
              <a:rPr lang="en-US" dirty="0"/>
              <a:t>Health </a:t>
            </a:r>
            <a:r>
              <a:rPr lang="en-US" dirty="0" smtClean="0"/>
              <a:t>care</a:t>
            </a:r>
          </a:p>
          <a:p>
            <a:pPr lvl="1"/>
            <a:r>
              <a:rPr lang="en-US" dirty="0" smtClean="0"/>
              <a:t>Public transportation</a:t>
            </a:r>
          </a:p>
          <a:p>
            <a:r>
              <a:rPr lang="en-US" dirty="0" smtClean="0"/>
              <a:t>Beyond basic needs, </a:t>
            </a:r>
            <a:r>
              <a:rPr lang="en-US" b="1" dirty="0" smtClean="0"/>
              <a:t>diversity</a:t>
            </a:r>
            <a:r>
              <a:rPr lang="en-US" dirty="0" smtClean="0"/>
              <a:t> argues in favor of cash</a:t>
            </a:r>
            <a:r>
              <a:rPr lang="en-US" i="1" dirty="0" smtClean="0"/>
              <a:t>. There will always be some cash transfers</a:t>
            </a:r>
            <a:r>
              <a:rPr lang="en-US" dirty="0" smtClean="0"/>
              <a:t>.</a:t>
            </a:r>
            <a:endParaRPr lang="en-US" dirty="0"/>
          </a:p>
          <a:p>
            <a:r>
              <a:rPr lang="en-US" dirty="0" smtClean="0"/>
              <a:t>The questions then become: conditional or unconditional, universal or targeted?</a:t>
            </a:r>
          </a:p>
        </p:txBody>
      </p:sp>
    </p:spTree>
    <p:extLst>
      <p:ext uri="{BB962C8B-B14F-4D97-AF65-F5344CB8AC3E}">
        <p14:creationId xmlns:p14="http://schemas.microsoft.com/office/powerpoint/2010/main" val="6963984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ecological critique of UBI</a:t>
            </a:r>
            <a:endParaRPr lang="en-US" dirty="0"/>
          </a:p>
        </p:txBody>
      </p:sp>
      <p:pic>
        <p:nvPicPr>
          <p:cNvPr id="4" name="Content Placeholder 3" descr="GoughBook.gif"/>
          <p:cNvPicPr>
            <a:picLocks noGrp="1" noChangeAspect="1"/>
          </p:cNvPicPr>
          <p:nvPr>
            <p:ph idx="1"/>
          </p:nvPr>
        </p:nvPicPr>
        <p:blipFill>
          <a:blip r:embed="rId2">
            <a:extLst>
              <a:ext uri="{28A0092B-C50C-407E-A947-70E740481C1C}">
                <a14:useLocalDpi xmlns:a14="http://schemas.microsoft.com/office/drawing/2010/main" val="0"/>
              </a:ext>
            </a:extLst>
          </a:blip>
          <a:srcRect l="-10004" r="-10004"/>
          <a:stretch>
            <a:fillRect/>
          </a:stretch>
        </p:blipFill>
        <p:spPr/>
      </p:pic>
    </p:spTree>
    <p:extLst>
      <p:ext uri="{BB962C8B-B14F-4D97-AF65-F5344CB8AC3E}">
        <p14:creationId xmlns:p14="http://schemas.microsoft.com/office/powerpoint/2010/main" val="36874244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the reader: be sure to open this in </a:t>
            </a:r>
            <a:r>
              <a:rPr lang="en-US" dirty="0" err="1" smtClean="0"/>
              <a:t>Powerpoint</a:t>
            </a:r>
            <a:r>
              <a:rPr lang="en-US" dirty="0" smtClean="0"/>
              <a:t> so you can see the notes below the slides. </a:t>
            </a:r>
            <a:endParaRPr lang="en-US" dirty="0"/>
          </a:p>
        </p:txBody>
      </p:sp>
    </p:spTree>
    <p:extLst>
      <p:ext uri="{BB962C8B-B14F-4D97-AF65-F5344CB8AC3E}">
        <p14:creationId xmlns:p14="http://schemas.microsoft.com/office/powerpoint/2010/main" val="3755646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Gough’s argument for conditions</a:t>
            </a:r>
            <a:endParaRPr lang="en-US" dirty="0"/>
          </a:p>
        </p:txBody>
      </p:sp>
      <p:sp>
        <p:nvSpPr>
          <p:cNvPr id="3" name="Content Placeholder 2"/>
          <p:cNvSpPr>
            <a:spLocks noGrp="1"/>
          </p:cNvSpPr>
          <p:nvPr>
            <p:ph idx="1"/>
          </p:nvPr>
        </p:nvSpPr>
        <p:spPr/>
        <p:txBody>
          <a:bodyPr/>
          <a:lstStyle/>
          <a:p>
            <a:r>
              <a:rPr lang="en-US" dirty="0" smtClean="0"/>
              <a:t>“Participation in productive and reproductive activities” is important for collective welfare, self-respect, and socialization.</a:t>
            </a:r>
          </a:p>
          <a:p>
            <a:r>
              <a:rPr lang="en-US" dirty="0" smtClean="0"/>
              <a:t>Participation income?</a:t>
            </a:r>
          </a:p>
          <a:p>
            <a:pPr lvl="1"/>
            <a:r>
              <a:rPr lang="en-US" dirty="0" smtClean="0"/>
              <a:t>“administrative challenge”</a:t>
            </a:r>
          </a:p>
          <a:p>
            <a:r>
              <a:rPr lang="en-US" dirty="0" smtClean="0"/>
              <a:t>UBI as the pragmatic way to implement a participation income.</a:t>
            </a:r>
            <a:endParaRPr lang="en-US" dirty="0"/>
          </a:p>
        </p:txBody>
      </p:sp>
    </p:spTree>
    <p:extLst>
      <p:ext uri="{BB962C8B-B14F-4D97-AF65-F5344CB8AC3E}">
        <p14:creationId xmlns:p14="http://schemas.microsoft.com/office/powerpoint/2010/main" val="1375753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UBI vs. RWT</a:t>
            </a:r>
            <a:endParaRPr lang="en-US" dirty="0"/>
          </a:p>
        </p:txBody>
      </p:sp>
      <p:sp>
        <p:nvSpPr>
          <p:cNvPr id="3" name="Content Placeholder 2"/>
          <p:cNvSpPr>
            <a:spLocks noGrp="1"/>
          </p:cNvSpPr>
          <p:nvPr>
            <p:ph idx="1"/>
          </p:nvPr>
        </p:nvSpPr>
        <p:spPr/>
        <p:txBody>
          <a:bodyPr/>
          <a:lstStyle/>
          <a:p>
            <a:r>
              <a:rPr lang="en-US" dirty="0" smtClean="0"/>
              <a:t>Social, economic, and </a:t>
            </a:r>
            <a:r>
              <a:rPr lang="en-US" b="1" dirty="0" smtClean="0"/>
              <a:t>ecological</a:t>
            </a:r>
            <a:r>
              <a:rPr lang="en-US" dirty="0" smtClean="0"/>
              <a:t> benefits of RWT</a:t>
            </a:r>
          </a:p>
          <a:p>
            <a:pPr lvl="1"/>
            <a:r>
              <a:rPr lang="en-US" dirty="0"/>
              <a:t>“Trading pay increments for more disposable time limits the rise in consumption and thus emissions.” </a:t>
            </a:r>
            <a:r>
              <a:rPr lang="mr-IN" dirty="0"/>
              <a:t>–</a:t>
            </a:r>
            <a:r>
              <a:rPr lang="en-US" dirty="0"/>
              <a:t>Gough </a:t>
            </a:r>
            <a:endParaRPr lang="en-US" dirty="0" smtClean="0"/>
          </a:p>
          <a:p>
            <a:r>
              <a:rPr lang="en-US" dirty="0" smtClean="0"/>
              <a:t>Mandatory RWT?</a:t>
            </a:r>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31562676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dilemmas for mandatory RWT (Van </a:t>
            </a:r>
            <a:r>
              <a:rPr lang="en-US" dirty="0" err="1" smtClean="0"/>
              <a:t>Parijs</a:t>
            </a:r>
            <a:r>
              <a:rPr lang="en-US" dirty="0" smtClean="0"/>
              <a:t> &amp; </a:t>
            </a:r>
            <a:r>
              <a:rPr lang="en-US" dirty="0" err="1" smtClean="0"/>
              <a:t>Vanderborght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1. Reduction in pay, or not?</a:t>
            </a:r>
          </a:p>
          <a:p>
            <a:r>
              <a:rPr lang="en-US" dirty="0" smtClean="0"/>
              <a:t>2. Across the board reduction, or only for jobs with excess labor supply?</a:t>
            </a:r>
          </a:p>
          <a:p>
            <a:r>
              <a:rPr lang="en-US" dirty="0" smtClean="0"/>
              <a:t>3. For wage workers only, or everyone who works?</a:t>
            </a:r>
          </a:p>
          <a:p>
            <a:endParaRPr lang="en-US" dirty="0"/>
          </a:p>
          <a:p>
            <a:r>
              <a:rPr lang="en-US" dirty="0" smtClean="0"/>
              <a:t>UBI can complement mandatory RWT, or make voluntary RWT more feasible. </a:t>
            </a:r>
            <a:endParaRPr lang="en-US" dirty="0"/>
          </a:p>
        </p:txBody>
      </p:sp>
    </p:spTree>
    <p:extLst>
      <p:ext uri="{BB962C8B-B14F-4D97-AF65-F5344CB8AC3E}">
        <p14:creationId xmlns:p14="http://schemas.microsoft.com/office/powerpoint/2010/main" val="3811557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Socialist equality of opportunity (G.A. Cohen)</a:t>
            </a:r>
            <a:endParaRPr lang="en-US" dirty="0"/>
          </a:p>
        </p:txBody>
      </p:sp>
      <p:sp>
        <p:nvSpPr>
          <p:cNvPr id="3" name="Content Placeholder 2"/>
          <p:cNvSpPr>
            <a:spLocks noGrp="1"/>
          </p:cNvSpPr>
          <p:nvPr>
            <p:ph idx="1"/>
          </p:nvPr>
        </p:nvSpPr>
        <p:spPr/>
        <p:txBody>
          <a:bodyPr/>
          <a:lstStyle/>
          <a:p>
            <a:r>
              <a:rPr lang="en-US" dirty="0" smtClean="0"/>
              <a:t>Vs. equalizing work levels and incomes</a:t>
            </a:r>
          </a:p>
          <a:p>
            <a:r>
              <a:rPr lang="en-US" dirty="0" smtClean="0"/>
              <a:t>“provide people a choice between higher income and more leisure.” (</a:t>
            </a:r>
            <a:r>
              <a:rPr lang="en-US" dirty="0" err="1" smtClean="0"/>
              <a:t>Calnitsky</a:t>
            </a:r>
            <a:r>
              <a:rPr lang="en-US" dirty="0" smtClean="0"/>
              <a:t> 2017)</a:t>
            </a:r>
            <a:endParaRPr lang="en-US" dirty="0"/>
          </a:p>
        </p:txBody>
      </p:sp>
    </p:spTree>
    <p:extLst>
      <p:ext uri="{BB962C8B-B14F-4D97-AF65-F5344CB8AC3E}">
        <p14:creationId xmlns:p14="http://schemas.microsoft.com/office/powerpoint/2010/main" val="95893784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UBI vs. ELR</a:t>
            </a:r>
            <a:endParaRPr lang="en-US" dirty="0"/>
          </a:p>
        </p:txBody>
      </p:sp>
      <p:sp>
        <p:nvSpPr>
          <p:cNvPr id="3" name="Content Placeholder 2"/>
          <p:cNvSpPr>
            <a:spLocks noGrp="1"/>
          </p:cNvSpPr>
          <p:nvPr>
            <p:ph idx="1"/>
          </p:nvPr>
        </p:nvSpPr>
        <p:spPr/>
        <p:txBody>
          <a:bodyPr/>
          <a:lstStyle/>
          <a:p>
            <a:r>
              <a:rPr lang="en-US" dirty="0" smtClean="0"/>
              <a:t>Argument for government funded jobs: efficiency; market failures (as with UBS). </a:t>
            </a:r>
          </a:p>
          <a:p>
            <a:r>
              <a:rPr lang="en-US" dirty="0" smtClean="0"/>
              <a:t>Beyond these: “work fetishism”</a:t>
            </a:r>
            <a:endParaRPr lang="en-US" dirty="0"/>
          </a:p>
        </p:txBody>
      </p:sp>
    </p:spTree>
    <p:extLst>
      <p:ext uri="{BB962C8B-B14F-4D97-AF65-F5344CB8AC3E}">
        <p14:creationId xmlns:p14="http://schemas.microsoft.com/office/powerpoint/2010/main" val="161783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general point about UBS, RWT, and ELR</a:t>
            </a:r>
            <a:endParaRPr lang="en-US" dirty="0"/>
          </a:p>
        </p:txBody>
      </p:sp>
      <p:sp>
        <p:nvSpPr>
          <p:cNvPr id="3" name="Content Placeholder 2"/>
          <p:cNvSpPr>
            <a:spLocks noGrp="1"/>
          </p:cNvSpPr>
          <p:nvPr>
            <p:ph idx="1"/>
          </p:nvPr>
        </p:nvSpPr>
        <p:spPr/>
        <p:txBody>
          <a:bodyPr>
            <a:normAutofit lnSpcReduction="10000"/>
          </a:bodyPr>
          <a:lstStyle/>
          <a:p>
            <a:r>
              <a:rPr lang="en-US" dirty="0" smtClean="0"/>
              <a:t>“Expanding people’s real freedom and eroding the background condition of market dependence are </a:t>
            </a:r>
            <a:r>
              <a:rPr lang="en-US" b="1" dirty="0" smtClean="0"/>
              <a:t>core</a:t>
            </a:r>
            <a:r>
              <a:rPr lang="en-US" dirty="0" smtClean="0"/>
              <a:t> features of basic income and at best </a:t>
            </a:r>
            <a:r>
              <a:rPr lang="en-US" b="1" dirty="0" smtClean="0"/>
              <a:t>secondary</a:t>
            </a:r>
            <a:r>
              <a:rPr lang="en-US" dirty="0" smtClean="0"/>
              <a:t> goals of the jobs-and-services strategy. The objective is to free workers not only from a given capitalist, but also from capitalists as a class. That is why a generous and truly universal basic income ought to be a plank in any broad socialist agenda.” (</a:t>
            </a:r>
            <a:r>
              <a:rPr lang="en-US" dirty="0" err="1" smtClean="0"/>
              <a:t>Calnitsky</a:t>
            </a:r>
            <a:r>
              <a:rPr lang="en-US" dirty="0" smtClean="0"/>
              <a:t> 2017)</a:t>
            </a:r>
            <a:endParaRPr lang="en-US" dirty="0"/>
          </a:p>
        </p:txBody>
      </p:sp>
    </p:spTree>
    <p:extLst>
      <p:ext uri="{BB962C8B-B14F-4D97-AF65-F5344CB8AC3E}">
        <p14:creationId xmlns:p14="http://schemas.microsoft.com/office/powerpoint/2010/main" val="264111370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Dilemmas for ELR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a:t>
            </a:r>
            <a:r>
              <a:rPr lang="en-US" dirty="0"/>
              <a:t>competing with private sector firms, or focusing only on what private sector firms are not </a:t>
            </a:r>
            <a:r>
              <a:rPr lang="en-US" dirty="0" smtClean="0"/>
              <a:t>producing? </a:t>
            </a:r>
          </a:p>
          <a:p>
            <a:r>
              <a:rPr lang="en-US" dirty="0" smtClean="0"/>
              <a:t>2. </a:t>
            </a:r>
            <a:r>
              <a:rPr lang="en-US" dirty="0"/>
              <a:t>will workers be paid competitive wages, or below market rates? </a:t>
            </a:r>
            <a:endParaRPr lang="en-US" dirty="0" smtClean="0"/>
          </a:p>
          <a:p>
            <a:r>
              <a:rPr lang="en-US" dirty="0" smtClean="0"/>
              <a:t>3. </a:t>
            </a:r>
            <a:r>
              <a:rPr lang="en-US" dirty="0"/>
              <a:t>will ELR guarantee everyone a good job, full-time, with benefits, or just a job at minimum wage? </a:t>
            </a:r>
            <a:endParaRPr lang="en-US" dirty="0" smtClean="0"/>
          </a:p>
          <a:p>
            <a:endParaRPr lang="en-US" dirty="0" smtClean="0"/>
          </a:p>
          <a:p>
            <a:r>
              <a:rPr lang="en-US" dirty="0" smtClean="0"/>
              <a:t>UBI </a:t>
            </a:r>
            <a:r>
              <a:rPr lang="en-US" dirty="0"/>
              <a:t>will fill the income gap, and enable people to decide what they want to do. </a:t>
            </a:r>
          </a:p>
          <a:p>
            <a:pPr marL="0" indent="0">
              <a:buNone/>
            </a:pPr>
            <a:endParaRPr lang="en-US" dirty="0"/>
          </a:p>
        </p:txBody>
      </p:sp>
    </p:spTree>
    <p:extLst>
      <p:ext uri="{BB962C8B-B14F-4D97-AF65-F5344CB8AC3E}">
        <p14:creationId xmlns:p14="http://schemas.microsoft.com/office/powerpoint/2010/main" val="17808138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creenshot 2019-06-08 13.36.12.png"/>
          <p:cNvPicPr>
            <a:picLocks noGrp="1" noChangeAspect="1"/>
          </p:cNvPicPr>
          <p:nvPr>
            <p:ph idx="1"/>
          </p:nvPr>
        </p:nvPicPr>
        <p:blipFill rotWithShape="1">
          <a:blip r:embed="rId3">
            <a:extLst>
              <a:ext uri="{28A0092B-C50C-407E-A947-70E740481C1C}">
                <a14:useLocalDpi xmlns:a14="http://schemas.microsoft.com/office/drawing/2010/main" val="0"/>
              </a:ext>
            </a:extLst>
          </a:blip>
          <a:srcRect t="-84232" r="-56104" b="-32593"/>
          <a:stretch/>
        </p:blipFill>
        <p:spPr>
          <a:xfrm>
            <a:off x="1727251" y="933450"/>
            <a:ext cx="8229600" cy="4525963"/>
          </a:xfrm>
        </p:spPr>
      </p:pic>
      <p:pic>
        <p:nvPicPr>
          <p:cNvPr id="5" name="Picture 4" descr="Screenshot 2019-06-08 13.34.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800" y="4919240"/>
            <a:ext cx="7010400" cy="1333500"/>
          </a:xfrm>
          <a:prstGeom prst="rect">
            <a:avLst/>
          </a:prstGeom>
        </p:spPr>
      </p:pic>
      <p:pic>
        <p:nvPicPr>
          <p:cNvPr id="6" name="Picture 5" descr="Screenshot 2019-06-08 13.33.27.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4649" y="461458"/>
            <a:ext cx="5926903" cy="2154499"/>
          </a:xfrm>
          <a:prstGeom prst="rect">
            <a:avLst/>
          </a:prstGeom>
        </p:spPr>
      </p:pic>
    </p:spTree>
    <p:extLst>
      <p:ext uri="{BB962C8B-B14F-4D97-AF65-F5344CB8AC3E}">
        <p14:creationId xmlns:p14="http://schemas.microsoft.com/office/powerpoint/2010/main" val="11880211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left case for UBI</a:t>
            </a:r>
            <a:endParaRPr lang="en-US" dirty="0"/>
          </a:p>
        </p:txBody>
      </p:sp>
      <p:sp>
        <p:nvSpPr>
          <p:cNvPr id="3" name="Content Placeholder 2"/>
          <p:cNvSpPr>
            <a:spLocks noGrp="1"/>
          </p:cNvSpPr>
          <p:nvPr>
            <p:ph idx="1"/>
          </p:nvPr>
        </p:nvSpPr>
        <p:spPr/>
        <p:txBody>
          <a:bodyPr>
            <a:normAutofit lnSpcReduction="10000"/>
          </a:bodyPr>
          <a:lstStyle/>
          <a:p>
            <a:r>
              <a:rPr lang="en-US" dirty="0" smtClean="0"/>
              <a:t>Not to be confused with right-libertarian proposals (slashing Social Security, Medicare, education, leaving the poor, elderly, and workers worse off). </a:t>
            </a:r>
          </a:p>
          <a:p>
            <a:r>
              <a:rPr lang="en-US" dirty="0" smtClean="0"/>
              <a:t>Not merely more efficient or ameliorative.</a:t>
            </a:r>
          </a:p>
          <a:p>
            <a:r>
              <a:rPr lang="en-US" dirty="0" smtClean="0"/>
              <a:t>Ameliorative, and also </a:t>
            </a:r>
            <a:r>
              <a:rPr lang="en-US" b="1" dirty="0" smtClean="0"/>
              <a:t>emancipatory</a:t>
            </a:r>
            <a:r>
              <a:rPr lang="en-US" dirty="0" smtClean="0"/>
              <a:t>: a reform that will lead to further reform, especially by affording </a:t>
            </a:r>
            <a:r>
              <a:rPr lang="en-US" b="1" dirty="0" smtClean="0"/>
              <a:t>exit</a:t>
            </a:r>
            <a:r>
              <a:rPr lang="en-US" dirty="0" smtClean="0"/>
              <a:t> from jobs (and also from abusive relationships).</a:t>
            </a:r>
            <a:endParaRPr lang="en-US" dirty="0"/>
          </a:p>
        </p:txBody>
      </p:sp>
    </p:spTree>
    <p:extLst>
      <p:ext uri="{BB962C8B-B14F-4D97-AF65-F5344CB8AC3E}">
        <p14:creationId xmlns:p14="http://schemas.microsoft.com/office/powerpoint/2010/main" val="305418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 to be considered</a:t>
            </a:r>
            <a:endParaRPr lang="en-US" dirty="0"/>
          </a:p>
        </p:txBody>
      </p:sp>
      <p:sp>
        <p:nvSpPr>
          <p:cNvPr id="3" name="Content Placeholder 2"/>
          <p:cNvSpPr>
            <a:spLocks noGrp="1"/>
          </p:cNvSpPr>
          <p:nvPr>
            <p:ph idx="1"/>
          </p:nvPr>
        </p:nvSpPr>
        <p:spPr/>
        <p:txBody>
          <a:bodyPr/>
          <a:lstStyle/>
          <a:p>
            <a:r>
              <a:rPr lang="en-US" dirty="0" smtClean="0"/>
              <a:t>I. UBI will cost too much</a:t>
            </a:r>
          </a:p>
          <a:p>
            <a:r>
              <a:rPr lang="en-US" dirty="0" smtClean="0"/>
              <a:t>II. UBI at an affordable cost will not support exit.</a:t>
            </a:r>
          </a:p>
          <a:p>
            <a:r>
              <a:rPr lang="en-US" dirty="0" smtClean="0"/>
              <a:t>III. Alternatives are more efficient, fair, or ecologically sustainable. </a:t>
            </a:r>
            <a:endParaRPr lang="en-US" dirty="0"/>
          </a:p>
        </p:txBody>
      </p:sp>
    </p:spTree>
    <p:extLst>
      <p:ext uri="{BB962C8B-B14F-4D97-AF65-F5344CB8AC3E}">
        <p14:creationId xmlns:p14="http://schemas.microsoft.com/office/powerpoint/2010/main" val="22304663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p:txBody>
          <a:bodyPr/>
          <a:lstStyle/>
          <a:p>
            <a:r>
              <a:rPr lang="en-US" dirty="0" err="1" smtClean="0"/>
              <a:t>Gourevitch</a:t>
            </a:r>
            <a:r>
              <a:rPr lang="en-US" dirty="0" smtClean="0"/>
              <a:t> and </a:t>
            </a:r>
            <a:r>
              <a:rPr lang="en-US" dirty="0" err="1" smtClean="0"/>
              <a:t>Stanczyk</a:t>
            </a:r>
            <a:r>
              <a:rPr lang="en-US" dirty="0" smtClean="0"/>
              <a:t>: 26% of GDP for a UBI of $15,000/person annually. </a:t>
            </a:r>
          </a:p>
          <a:p>
            <a:r>
              <a:rPr lang="en-US" dirty="0" smtClean="0"/>
              <a:t>Gross cost vs. net cost</a:t>
            </a:r>
          </a:p>
          <a:p>
            <a:r>
              <a:rPr lang="en-US" dirty="0" err="1" smtClean="0"/>
              <a:t>Widerquist</a:t>
            </a:r>
            <a:r>
              <a:rPr lang="en-US" dirty="0"/>
              <a:t> </a:t>
            </a:r>
            <a:r>
              <a:rPr lang="en-US" dirty="0" smtClean="0"/>
              <a:t>back of the envelope calculations</a:t>
            </a:r>
          </a:p>
        </p:txBody>
      </p:sp>
    </p:spTree>
    <p:extLst>
      <p:ext uri="{BB962C8B-B14F-4D97-AF65-F5344CB8AC3E}">
        <p14:creationId xmlns:p14="http://schemas.microsoft.com/office/powerpoint/2010/main" val="1255081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vs. Gross cost</a:t>
            </a:r>
            <a:endParaRPr lang="en-US" dirty="0"/>
          </a:p>
        </p:txBody>
      </p:sp>
      <p:sp>
        <p:nvSpPr>
          <p:cNvPr id="3" name="Content Placeholder 2"/>
          <p:cNvSpPr>
            <a:spLocks noGrp="1"/>
          </p:cNvSpPr>
          <p:nvPr>
            <p:ph idx="1"/>
          </p:nvPr>
        </p:nvSpPr>
        <p:spPr>
          <a:prstGeom prst="rect">
            <a:avLst/>
          </a:prstGeom>
        </p:spPr>
        <p:txBody>
          <a:bodyPr/>
          <a:lstStyle/>
          <a:p>
            <a:pPr marL="0" indent="0">
              <a:buNone/>
            </a:pPr>
            <a:endParaRPr lang="en-US" dirty="0"/>
          </a:p>
        </p:txBody>
      </p:sp>
      <p:sp>
        <p:nvSpPr>
          <p:cNvPr id="4" name="Oval 3"/>
          <p:cNvSpPr/>
          <p:nvPr/>
        </p:nvSpPr>
        <p:spPr>
          <a:xfrm>
            <a:off x="1499792" y="3994674"/>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6269399" y="3994674"/>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688677" y="1972455"/>
            <a:ext cx="1270094" cy="1445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243071" y="2580405"/>
            <a:ext cx="2445606" cy="369332"/>
          </a:xfrm>
          <a:prstGeom prst="rect">
            <a:avLst/>
          </a:prstGeom>
          <a:noFill/>
        </p:spPr>
        <p:txBody>
          <a:bodyPr wrap="square" rtlCol="0">
            <a:spAutoFit/>
          </a:bodyPr>
          <a:lstStyle/>
          <a:p>
            <a:r>
              <a:rPr lang="en-US" dirty="0" smtClean="0"/>
              <a:t>  </a:t>
            </a:r>
            <a:endParaRPr lang="en-US" dirty="0"/>
          </a:p>
        </p:txBody>
      </p:sp>
      <p:sp>
        <p:nvSpPr>
          <p:cNvPr id="8" name="TextBox 7"/>
          <p:cNvSpPr txBox="1"/>
          <p:nvPr/>
        </p:nvSpPr>
        <p:spPr>
          <a:xfrm>
            <a:off x="3931886" y="2756034"/>
            <a:ext cx="824210" cy="369332"/>
          </a:xfrm>
          <a:prstGeom prst="rect">
            <a:avLst/>
          </a:prstGeom>
          <a:noFill/>
        </p:spPr>
        <p:txBody>
          <a:bodyPr wrap="square" rtlCol="0">
            <a:spAutoFit/>
          </a:bodyPr>
          <a:lstStyle/>
          <a:p>
            <a:r>
              <a:rPr lang="en-US" dirty="0" smtClean="0"/>
              <a:t>$3</a:t>
            </a:r>
            <a:endParaRPr lang="en-US" dirty="0"/>
          </a:p>
        </p:txBody>
      </p:sp>
      <p:sp>
        <p:nvSpPr>
          <p:cNvPr id="9" name="TextBox 8"/>
          <p:cNvSpPr txBox="1"/>
          <p:nvPr/>
        </p:nvSpPr>
        <p:spPr>
          <a:xfrm>
            <a:off x="1675443" y="4444781"/>
            <a:ext cx="621535" cy="369332"/>
          </a:xfrm>
          <a:prstGeom prst="rect">
            <a:avLst/>
          </a:prstGeom>
          <a:noFill/>
        </p:spPr>
        <p:txBody>
          <a:bodyPr wrap="square" rtlCol="0">
            <a:spAutoFit/>
          </a:bodyPr>
          <a:lstStyle/>
          <a:p>
            <a:r>
              <a:rPr lang="en-US" dirty="0" smtClean="0"/>
              <a:t>+1</a:t>
            </a:r>
            <a:endParaRPr lang="en-US" dirty="0"/>
          </a:p>
        </p:txBody>
      </p:sp>
      <p:sp>
        <p:nvSpPr>
          <p:cNvPr id="10" name="TextBox 9"/>
          <p:cNvSpPr txBox="1"/>
          <p:nvPr/>
        </p:nvSpPr>
        <p:spPr>
          <a:xfrm>
            <a:off x="6377492" y="4336701"/>
            <a:ext cx="702606" cy="369332"/>
          </a:xfrm>
          <a:prstGeom prst="rect">
            <a:avLst/>
          </a:prstGeom>
          <a:noFill/>
        </p:spPr>
        <p:txBody>
          <a:bodyPr wrap="square" rtlCol="0">
            <a:spAutoFit/>
          </a:bodyPr>
          <a:lstStyle/>
          <a:p>
            <a:r>
              <a:rPr lang="en-US" dirty="0" smtClean="0"/>
              <a:t>-1</a:t>
            </a:r>
            <a:endParaRPr lang="en-US" dirty="0"/>
          </a:p>
        </p:txBody>
      </p:sp>
      <p:sp>
        <p:nvSpPr>
          <p:cNvPr id="11" name="TextBox 10"/>
          <p:cNvSpPr txBox="1"/>
          <p:nvPr/>
        </p:nvSpPr>
        <p:spPr>
          <a:xfrm>
            <a:off x="5864050" y="5133790"/>
            <a:ext cx="2337513" cy="646331"/>
          </a:xfrm>
          <a:prstGeom prst="rect">
            <a:avLst/>
          </a:prstGeom>
          <a:noFill/>
        </p:spPr>
        <p:txBody>
          <a:bodyPr wrap="square" rtlCol="0">
            <a:spAutoFit/>
          </a:bodyPr>
          <a:lstStyle/>
          <a:p>
            <a:r>
              <a:rPr lang="en-US" dirty="0" smtClean="0"/>
              <a:t>Net cost to net contributors (average)</a:t>
            </a:r>
            <a:endParaRPr lang="en-US" dirty="0"/>
          </a:p>
        </p:txBody>
      </p:sp>
      <p:sp>
        <p:nvSpPr>
          <p:cNvPr id="13" name="TextBox 12"/>
          <p:cNvSpPr txBox="1"/>
          <p:nvPr/>
        </p:nvSpPr>
        <p:spPr>
          <a:xfrm>
            <a:off x="702605" y="5228360"/>
            <a:ext cx="2486141" cy="646331"/>
          </a:xfrm>
          <a:prstGeom prst="rect">
            <a:avLst/>
          </a:prstGeom>
          <a:noFill/>
        </p:spPr>
        <p:txBody>
          <a:bodyPr wrap="square" rtlCol="0">
            <a:spAutoFit/>
          </a:bodyPr>
          <a:lstStyle/>
          <a:p>
            <a:r>
              <a:rPr lang="en-US" dirty="0" smtClean="0"/>
              <a:t>Net gain to net beneficiaries (average)</a:t>
            </a:r>
            <a:endParaRPr lang="en-US" dirty="0"/>
          </a:p>
        </p:txBody>
      </p:sp>
      <p:cxnSp>
        <p:nvCxnSpPr>
          <p:cNvPr id="15" name="Straight Arrow Connector 14"/>
          <p:cNvCxnSpPr/>
          <p:nvPr/>
        </p:nvCxnSpPr>
        <p:spPr>
          <a:xfrm flipH="1" flipV="1">
            <a:off x="5147934" y="2756034"/>
            <a:ext cx="1229558" cy="9727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5053352" y="3228884"/>
            <a:ext cx="1216047" cy="9862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1932164" y="2756034"/>
            <a:ext cx="1459257" cy="10943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2414192" y="3228884"/>
            <a:ext cx="1274485" cy="891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1837583" y="2949737"/>
            <a:ext cx="702605" cy="369332"/>
          </a:xfrm>
          <a:prstGeom prst="rect">
            <a:avLst/>
          </a:prstGeom>
          <a:noFill/>
        </p:spPr>
        <p:txBody>
          <a:bodyPr wrap="square" rtlCol="0">
            <a:spAutoFit/>
          </a:bodyPr>
          <a:lstStyle/>
          <a:p>
            <a:r>
              <a:rPr lang="en-US" dirty="0" smtClean="0"/>
              <a:t>$1</a:t>
            </a:r>
            <a:endParaRPr lang="en-US" dirty="0"/>
          </a:p>
        </p:txBody>
      </p:sp>
      <p:sp>
        <p:nvSpPr>
          <p:cNvPr id="23" name="TextBox 22"/>
          <p:cNvSpPr txBox="1"/>
          <p:nvPr/>
        </p:nvSpPr>
        <p:spPr>
          <a:xfrm>
            <a:off x="2810420" y="3850342"/>
            <a:ext cx="581001" cy="369332"/>
          </a:xfrm>
          <a:prstGeom prst="rect">
            <a:avLst/>
          </a:prstGeom>
          <a:noFill/>
        </p:spPr>
        <p:txBody>
          <a:bodyPr wrap="square" rtlCol="0">
            <a:spAutoFit/>
          </a:bodyPr>
          <a:lstStyle/>
          <a:p>
            <a:r>
              <a:rPr lang="en-US" dirty="0" smtClean="0"/>
              <a:t>$2</a:t>
            </a:r>
            <a:endParaRPr lang="en-US" dirty="0"/>
          </a:p>
        </p:txBody>
      </p:sp>
      <p:sp>
        <p:nvSpPr>
          <p:cNvPr id="24" name="TextBox 23"/>
          <p:cNvSpPr txBox="1"/>
          <p:nvPr/>
        </p:nvSpPr>
        <p:spPr>
          <a:xfrm>
            <a:off x="5553283" y="2850604"/>
            <a:ext cx="824209" cy="378280"/>
          </a:xfrm>
          <a:prstGeom prst="rect">
            <a:avLst/>
          </a:prstGeom>
          <a:noFill/>
        </p:spPr>
        <p:txBody>
          <a:bodyPr wrap="square" rtlCol="0">
            <a:spAutoFit/>
          </a:bodyPr>
          <a:lstStyle/>
          <a:p>
            <a:r>
              <a:rPr lang="en-US" dirty="0" smtClean="0"/>
              <a:t> $2</a:t>
            </a:r>
            <a:endParaRPr lang="en-US" dirty="0"/>
          </a:p>
        </p:txBody>
      </p:sp>
      <p:sp>
        <p:nvSpPr>
          <p:cNvPr id="25" name="TextBox 24"/>
          <p:cNvSpPr txBox="1"/>
          <p:nvPr/>
        </p:nvSpPr>
        <p:spPr>
          <a:xfrm>
            <a:off x="5053351" y="3850342"/>
            <a:ext cx="716118" cy="369332"/>
          </a:xfrm>
          <a:prstGeom prst="rect">
            <a:avLst/>
          </a:prstGeom>
          <a:noFill/>
        </p:spPr>
        <p:txBody>
          <a:bodyPr wrap="square" rtlCol="0">
            <a:spAutoFit/>
          </a:bodyPr>
          <a:lstStyle/>
          <a:p>
            <a:r>
              <a:rPr lang="en-US" dirty="0" smtClean="0"/>
              <a:t>$1</a:t>
            </a:r>
            <a:endParaRPr lang="en-US" dirty="0"/>
          </a:p>
        </p:txBody>
      </p:sp>
      <p:sp>
        <p:nvSpPr>
          <p:cNvPr id="27" name="TextBox 26"/>
          <p:cNvSpPr txBox="1"/>
          <p:nvPr/>
        </p:nvSpPr>
        <p:spPr>
          <a:xfrm flipH="1">
            <a:off x="3994947" y="1972455"/>
            <a:ext cx="1774522" cy="369332"/>
          </a:xfrm>
          <a:prstGeom prst="rect">
            <a:avLst/>
          </a:prstGeom>
          <a:noFill/>
        </p:spPr>
        <p:txBody>
          <a:bodyPr wrap="square" rtlCol="0">
            <a:spAutoFit/>
          </a:bodyPr>
          <a:lstStyle/>
          <a:p>
            <a:r>
              <a:rPr lang="en-US" dirty="0" smtClean="0"/>
              <a:t>Gross cost</a:t>
            </a:r>
            <a:endParaRPr lang="en-US" dirty="0"/>
          </a:p>
        </p:txBody>
      </p:sp>
      <p:sp>
        <p:nvSpPr>
          <p:cNvPr id="28" name="TextBox 27"/>
          <p:cNvSpPr txBox="1"/>
          <p:nvPr/>
        </p:nvSpPr>
        <p:spPr>
          <a:xfrm>
            <a:off x="3094165" y="5228360"/>
            <a:ext cx="2459118" cy="369332"/>
          </a:xfrm>
          <a:prstGeom prst="rect">
            <a:avLst/>
          </a:prstGeom>
          <a:noFill/>
        </p:spPr>
        <p:txBody>
          <a:bodyPr wrap="square" rtlCol="0">
            <a:spAutoFit/>
          </a:bodyPr>
          <a:lstStyle/>
          <a:p>
            <a:r>
              <a:rPr lang="en-US" dirty="0" smtClean="0"/>
              <a:t>Net transfer: $1</a:t>
            </a:r>
            <a:endParaRPr lang="en-US" dirty="0"/>
          </a:p>
        </p:txBody>
      </p:sp>
    </p:spTree>
    <p:extLst>
      <p:ext uri="{BB962C8B-B14F-4D97-AF65-F5344CB8AC3E}">
        <p14:creationId xmlns:p14="http://schemas.microsoft.com/office/powerpoint/2010/main" val="17506519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1</a:t>
            </a:r>
            <a:endParaRPr lang="en-US" dirty="0"/>
          </a:p>
        </p:txBody>
      </p:sp>
      <p:sp>
        <p:nvSpPr>
          <p:cNvPr id="3" name="Content Placeholder 2"/>
          <p:cNvSpPr>
            <a:spLocks noGrp="1"/>
          </p:cNvSpPr>
          <p:nvPr>
            <p:ph idx="1"/>
          </p:nvPr>
        </p:nvSpPr>
        <p:spPr/>
        <p:txBody>
          <a:bodyPr/>
          <a:lstStyle/>
          <a:p>
            <a:r>
              <a:rPr lang="en-US" dirty="0" smtClean="0"/>
              <a:t>$12,000/adult, $6000/child</a:t>
            </a:r>
          </a:p>
          <a:p>
            <a:r>
              <a:rPr lang="en-US" dirty="0" smtClean="0"/>
              <a:t>Breakeven point for average household: $55K</a:t>
            </a:r>
          </a:p>
          <a:p>
            <a:r>
              <a:rPr lang="en-US" dirty="0" smtClean="0"/>
              <a:t>Gross cost: $3.415 trillion</a:t>
            </a:r>
          </a:p>
          <a:p>
            <a:r>
              <a:rPr lang="en-US" dirty="0" smtClean="0"/>
              <a:t>Net cost: $539 billion, about 16% of the gross cost and only 2.95% of GDP</a:t>
            </a:r>
            <a:endParaRPr lang="en-US" dirty="0"/>
          </a:p>
        </p:txBody>
      </p:sp>
    </p:spTree>
    <p:extLst>
      <p:ext uri="{BB962C8B-B14F-4D97-AF65-F5344CB8AC3E}">
        <p14:creationId xmlns:p14="http://schemas.microsoft.com/office/powerpoint/2010/main" val="615369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20,000/adult, $10,000/child</a:t>
            </a:r>
          </a:p>
          <a:p>
            <a:r>
              <a:rPr lang="en-US" dirty="0" smtClean="0"/>
              <a:t>Breakeven point for average household: $100,000</a:t>
            </a:r>
          </a:p>
          <a:p>
            <a:r>
              <a:rPr lang="en-US" dirty="0" smtClean="0"/>
              <a:t>Gross cost: $5.692 trillion</a:t>
            </a:r>
          </a:p>
          <a:p>
            <a:r>
              <a:rPr lang="en-US" dirty="0" smtClean="0"/>
              <a:t>Net cost: $1.86 trillion, 32% of the gross cost, but still less than 10% of GDP</a:t>
            </a:r>
          </a:p>
          <a:p>
            <a:endParaRPr lang="en-US" dirty="0"/>
          </a:p>
          <a:p>
            <a:r>
              <a:rPr lang="en-US" dirty="0" smtClean="0"/>
              <a:t>Since G&amp;S’s proposal falls between 1 and 2, the net cost to those who are net contributors will be 3%--10% of GDP, not 26%.</a:t>
            </a:r>
            <a:endParaRPr lang="en-US" dirty="0"/>
          </a:p>
        </p:txBody>
      </p:sp>
    </p:spTree>
    <p:extLst>
      <p:ext uri="{BB962C8B-B14F-4D97-AF65-F5344CB8AC3E}">
        <p14:creationId xmlns:p14="http://schemas.microsoft.com/office/powerpoint/2010/main" val="21096506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smoUniversalismBIENFinland2018">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CosmoUniversalismBIENFinland2018.thmx</Template>
  <TotalTime>14229</TotalTime>
  <Words>3645</Words>
  <Application>Microsoft Macintosh PowerPoint</Application>
  <PresentationFormat>On-screen Show (4:3)</PresentationFormat>
  <Paragraphs>197</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CosmoUniversalismBIENFinland2018</vt:lpstr>
      <vt:lpstr>The Left Debate on Basic Income a presentation for NABIG 2019, Silberman School of Social Work, Hunter College, NYC June 15-16, 2019 Do not quote without permission</vt:lpstr>
      <vt:lpstr>PowerPoint Presentation</vt:lpstr>
      <vt:lpstr>PowerPoint Presentation</vt:lpstr>
      <vt:lpstr>The left case for UBI</vt:lpstr>
      <vt:lpstr>Objections to be considered</vt:lpstr>
      <vt:lpstr>Cost</vt:lpstr>
      <vt:lpstr>Net vs. Gross cost</vt:lpstr>
      <vt:lpstr>Calculation 1</vt:lpstr>
      <vt:lpstr>Calculation 2</vt:lpstr>
      <vt:lpstr>caveat</vt:lpstr>
      <vt:lpstr>Can the US economy add another 3-10% of GDP to taxation and spending?</vt:lpstr>
      <vt:lpstr>Putting the cart before the horse?</vt:lpstr>
      <vt:lpstr>Exit</vt:lpstr>
      <vt:lpstr>Exit is not all or nothing</vt:lpstr>
      <vt:lpstr>Countervailing effects on solidarity</vt:lpstr>
      <vt:lpstr>Evidence from Alaska’s PFD</vt:lpstr>
      <vt:lpstr>III. Alternatives</vt:lpstr>
      <vt:lpstr>UBI vs. UBS</vt:lpstr>
      <vt:lpstr>An ecological critique of UBI</vt:lpstr>
      <vt:lpstr>Gough’s argument for conditions</vt:lpstr>
      <vt:lpstr>UBI vs. RWT</vt:lpstr>
      <vt:lpstr>3 dilemmas for mandatory RWT (Van Parijs &amp; Vanderborght)</vt:lpstr>
      <vt:lpstr>Socialist equality of opportunity (G.A. Cohen)</vt:lpstr>
      <vt:lpstr>UBI vs. ELR</vt:lpstr>
      <vt:lpstr>A general point about UBS, RWT, and ELR</vt:lpstr>
      <vt:lpstr>Dilemmas for ELR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Left Debate on Basic Income</dc:title>
  <dc:creator>Michael  Howard</dc:creator>
  <cp:lastModifiedBy>Michael  Howard</cp:lastModifiedBy>
  <cp:revision>55</cp:revision>
  <dcterms:created xsi:type="dcterms:W3CDTF">2019-05-27T19:42:14Z</dcterms:created>
  <dcterms:modified xsi:type="dcterms:W3CDTF">2019-06-23T19:07:50Z</dcterms:modified>
</cp:coreProperties>
</file>