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145" r:id="rId1"/>
  </p:sldMasterIdLst>
  <p:notesMasterIdLst>
    <p:notesMasterId r:id="rId27"/>
  </p:notesMasterIdLst>
  <p:handoutMasterIdLst>
    <p:handoutMasterId r:id="rId28"/>
  </p:handoutMasterIdLst>
  <p:sldIdLst>
    <p:sldId id="256" r:id="rId2"/>
    <p:sldId id="362" r:id="rId3"/>
    <p:sldId id="364" r:id="rId4"/>
    <p:sldId id="367" r:id="rId5"/>
    <p:sldId id="365" r:id="rId6"/>
    <p:sldId id="363" r:id="rId7"/>
    <p:sldId id="368" r:id="rId8"/>
    <p:sldId id="369" r:id="rId9"/>
    <p:sldId id="371" r:id="rId10"/>
    <p:sldId id="372" r:id="rId11"/>
    <p:sldId id="374" r:id="rId12"/>
    <p:sldId id="375" r:id="rId13"/>
    <p:sldId id="380" r:id="rId14"/>
    <p:sldId id="378" r:id="rId15"/>
    <p:sldId id="386" r:id="rId16"/>
    <p:sldId id="379" r:id="rId17"/>
    <p:sldId id="381" r:id="rId18"/>
    <p:sldId id="388" r:id="rId19"/>
    <p:sldId id="387" r:id="rId20"/>
    <p:sldId id="382" r:id="rId21"/>
    <p:sldId id="383" r:id="rId22"/>
    <p:sldId id="385" r:id="rId23"/>
    <p:sldId id="384" r:id="rId24"/>
    <p:sldId id="370" r:id="rId25"/>
    <p:sldId id="356" r:id="rId26"/>
  </p:sldIdLst>
  <p:sldSz cx="9144000" cy="6858000" type="screen4x3"/>
  <p:notesSz cx="9601200" cy="7315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552" userDrawn="1">
          <p15:clr>
            <a:srgbClr val="A4A3A4"/>
          </p15:clr>
        </p15:guide>
        <p15:guide id="2" pos="684"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702" autoAdjust="0"/>
    <p:restoredTop sz="54592" autoAdjust="0"/>
  </p:normalViewPr>
  <p:slideViewPr>
    <p:cSldViewPr snapToGrid="0">
      <p:cViewPr varScale="1">
        <p:scale>
          <a:sx n="45" d="100"/>
          <a:sy n="45" d="100"/>
        </p:scale>
        <p:origin x="-968" y="-104"/>
      </p:cViewPr>
      <p:guideLst>
        <p:guide orient="horz" pos="3552"/>
        <p:guide pos="684"/>
      </p:guideLst>
    </p:cSldViewPr>
  </p:slideViewPr>
  <p:notesTextViewPr>
    <p:cViewPr>
      <p:scale>
        <a:sx n="3" d="2"/>
        <a:sy n="3" d="2"/>
      </p:scale>
      <p:origin x="0" y="0"/>
    </p:cViewPr>
  </p:notesTextViewPr>
  <p:sorterViewPr>
    <p:cViewPr varScale="1">
      <p:scale>
        <a:sx n="100" d="100"/>
        <a:sy n="100" d="100"/>
      </p:scale>
      <p:origin x="0" y="-1092"/>
    </p:cViewPr>
  </p:sorterViewPr>
  <p:notesViewPr>
    <p:cSldViewPr snapToGrid="0">
      <p:cViewPr varScale="1">
        <p:scale>
          <a:sx n="88" d="100"/>
          <a:sy n="88" d="100"/>
        </p:scale>
        <p:origin x="2106" y="96"/>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160937" cy="366486"/>
          </a:xfrm>
          <a:prstGeom prst="rect">
            <a:avLst/>
          </a:prstGeom>
        </p:spPr>
        <p:txBody>
          <a:bodyPr vert="horz" lIns="91417" tIns="45708" rIns="91417" bIns="45708" rtlCol="0"/>
          <a:lstStyle>
            <a:lvl1pPr algn="l">
              <a:defRPr sz="1200"/>
            </a:lvl1pPr>
          </a:lstStyle>
          <a:p>
            <a:endParaRPr lang="en-US"/>
          </a:p>
        </p:txBody>
      </p:sp>
      <p:sp>
        <p:nvSpPr>
          <p:cNvPr id="3" name="Date Placeholder 2"/>
          <p:cNvSpPr>
            <a:spLocks noGrp="1"/>
          </p:cNvSpPr>
          <p:nvPr>
            <p:ph type="dt" sz="quarter" idx="1"/>
          </p:nvPr>
        </p:nvSpPr>
        <p:spPr>
          <a:xfrm>
            <a:off x="5438180" y="2"/>
            <a:ext cx="4160937" cy="366486"/>
          </a:xfrm>
          <a:prstGeom prst="rect">
            <a:avLst/>
          </a:prstGeom>
        </p:spPr>
        <p:txBody>
          <a:bodyPr vert="horz" lIns="91417" tIns="45708" rIns="91417" bIns="45708" rtlCol="0"/>
          <a:lstStyle>
            <a:lvl1pPr algn="r">
              <a:defRPr sz="1200"/>
            </a:lvl1pPr>
          </a:lstStyle>
          <a:p>
            <a:fld id="{9BBA481C-5C91-4D87-9F6A-CFC7E8BA1CEF}" type="datetimeFigureOut">
              <a:rPr lang="en-US" smtClean="0"/>
              <a:t>19-01-20</a:t>
            </a:fld>
            <a:endParaRPr lang="en-US"/>
          </a:p>
        </p:txBody>
      </p:sp>
      <p:sp>
        <p:nvSpPr>
          <p:cNvPr id="4" name="Footer Placeholder 3"/>
          <p:cNvSpPr>
            <a:spLocks noGrp="1"/>
          </p:cNvSpPr>
          <p:nvPr>
            <p:ph type="ftr" sz="quarter" idx="2"/>
          </p:nvPr>
        </p:nvSpPr>
        <p:spPr>
          <a:xfrm>
            <a:off x="0" y="6948715"/>
            <a:ext cx="4160937" cy="366485"/>
          </a:xfrm>
          <a:prstGeom prst="rect">
            <a:avLst/>
          </a:prstGeom>
        </p:spPr>
        <p:txBody>
          <a:bodyPr vert="horz" lIns="91417" tIns="45708" rIns="91417" bIns="45708" rtlCol="0" anchor="b"/>
          <a:lstStyle>
            <a:lvl1pPr algn="l">
              <a:defRPr sz="1200"/>
            </a:lvl1pPr>
          </a:lstStyle>
          <a:p>
            <a:endParaRPr lang="en-US"/>
          </a:p>
        </p:txBody>
      </p:sp>
      <p:sp>
        <p:nvSpPr>
          <p:cNvPr id="5" name="Slide Number Placeholder 4"/>
          <p:cNvSpPr>
            <a:spLocks noGrp="1"/>
          </p:cNvSpPr>
          <p:nvPr>
            <p:ph type="sldNum" sz="quarter" idx="3"/>
          </p:nvPr>
        </p:nvSpPr>
        <p:spPr>
          <a:xfrm>
            <a:off x="5438180" y="6948715"/>
            <a:ext cx="4160937" cy="366485"/>
          </a:xfrm>
          <a:prstGeom prst="rect">
            <a:avLst/>
          </a:prstGeom>
        </p:spPr>
        <p:txBody>
          <a:bodyPr vert="horz" lIns="91417" tIns="45708" rIns="91417" bIns="45708" rtlCol="0" anchor="b"/>
          <a:lstStyle>
            <a:lvl1pPr algn="r">
              <a:defRPr sz="1200"/>
            </a:lvl1pPr>
          </a:lstStyle>
          <a:p>
            <a:fld id="{01CEF1E6-C10E-4044-80D0-03C91C544714}" type="slidenum">
              <a:rPr lang="en-US" smtClean="0"/>
              <a:t>‹#›</a:t>
            </a:fld>
            <a:endParaRPr lang="en-US"/>
          </a:p>
        </p:txBody>
      </p:sp>
    </p:spTree>
    <p:extLst>
      <p:ext uri="{BB962C8B-B14F-4D97-AF65-F5344CB8AC3E}">
        <p14:creationId xmlns:p14="http://schemas.microsoft.com/office/powerpoint/2010/main" val="21274850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4161628" cy="367259"/>
          </a:xfrm>
          <a:prstGeom prst="rect">
            <a:avLst/>
          </a:prstGeom>
        </p:spPr>
        <p:txBody>
          <a:bodyPr vert="horz" lIns="95594" tIns="47798" rIns="95594" bIns="47798" rtlCol="0"/>
          <a:lstStyle>
            <a:lvl1pPr algn="l">
              <a:defRPr sz="1300"/>
            </a:lvl1pPr>
          </a:lstStyle>
          <a:p>
            <a:endParaRPr lang="en-US"/>
          </a:p>
        </p:txBody>
      </p:sp>
      <p:sp>
        <p:nvSpPr>
          <p:cNvPr id="3" name="Date Placeholder 2"/>
          <p:cNvSpPr>
            <a:spLocks noGrp="1"/>
          </p:cNvSpPr>
          <p:nvPr>
            <p:ph type="dt" idx="1"/>
          </p:nvPr>
        </p:nvSpPr>
        <p:spPr>
          <a:xfrm>
            <a:off x="5437359" y="2"/>
            <a:ext cx="4161626" cy="367259"/>
          </a:xfrm>
          <a:prstGeom prst="rect">
            <a:avLst/>
          </a:prstGeom>
        </p:spPr>
        <p:txBody>
          <a:bodyPr vert="horz" lIns="95594" tIns="47798" rIns="95594" bIns="47798" rtlCol="0"/>
          <a:lstStyle>
            <a:lvl1pPr algn="r">
              <a:defRPr sz="1300"/>
            </a:lvl1pPr>
          </a:lstStyle>
          <a:p>
            <a:fld id="{57430A21-C419-4E25-B37A-48B1BB0FBB86}" type="datetimeFigureOut">
              <a:rPr lang="en-US" smtClean="0"/>
              <a:t>19-01-20</a:t>
            </a:fld>
            <a:endParaRPr lang="en-US"/>
          </a:p>
        </p:txBody>
      </p:sp>
      <p:sp>
        <p:nvSpPr>
          <p:cNvPr id="4" name="Slide Image Placeholder 3"/>
          <p:cNvSpPr>
            <a:spLocks noGrp="1" noRot="1" noChangeAspect="1"/>
          </p:cNvSpPr>
          <p:nvPr>
            <p:ph type="sldImg" idx="2"/>
          </p:nvPr>
        </p:nvSpPr>
        <p:spPr>
          <a:xfrm>
            <a:off x="3205163" y="617538"/>
            <a:ext cx="3290887" cy="2468562"/>
          </a:xfrm>
          <a:prstGeom prst="rect">
            <a:avLst/>
          </a:prstGeom>
          <a:noFill/>
          <a:ln w="12700">
            <a:solidFill>
              <a:prstClr val="black"/>
            </a:solidFill>
          </a:ln>
        </p:spPr>
        <p:txBody>
          <a:bodyPr vert="horz" lIns="95594" tIns="47798" rIns="95594" bIns="47798" rtlCol="0" anchor="ctr"/>
          <a:lstStyle/>
          <a:p>
            <a:endParaRPr lang="en-US"/>
          </a:p>
        </p:txBody>
      </p:sp>
      <p:sp>
        <p:nvSpPr>
          <p:cNvPr id="5" name="Notes Placeholder 4"/>
          <p:cNvSpPr>
            <a:spLocks noGrp="1"/>
          </p:cNvSpPr>
          <p:nvPr>
            <p:ph type="body" sz="quarter" idx="3"/>
          </p:nvPr>
        </p:nvSpPr>
        <p:spPr>
          <a:xfrm>
            <a:off x="961226" y="3198520"/>
            <a:ext cx="7680960" cy="3835925"/>
          </a:xfrm>
          <a:prstGeom prst="rect">
            <a:avLst/>
          </a:prstGeom>
        </p:spPr>
        <p:txBody>
          <a:bodyPr vert="horz" lIns="95594" tIns="47798" rIns="95594" bIns="47798"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3" y="6947942"/>
            <a:ext cx="4161628" cy="367259"/>
          </a:xfrm>
          <a:prstGeom prst="rect">
            <a:avLst/>
          </a:prstGeom>
        </p:spPr>
        <p:txBody>
          <a:bodyPr vert="horz" lIns="95594" tIns="47798" rIns="95594" bIns="47798" rtlCol="0" anchor="b"/>
          <a:lstStyle>
            <a:lvl1pPr algn="l">
              <a:defRPr sz="1300"/>
            </a:lvl1pPr>
          </a:lstStyle>
          <a:p>
            <a:endParaRPr lang="en-US"/>
          </a:p>
        </p:txBody>
      </p:sp>
      <p:sp>
        <p:nvSpPr>
          <p:cNvPr id="7" name="Slide Number Placeholder 6"/>
          <p:cNvSpPr>
            <a:spLocks noGrp="1"/>
          </p:cNvSpPr>
          <p:nvPr>
            <p:ph type="sldNum" sz="quarter" idx="5"/>
          </p:nvPr>
        </p:nvSpPr>
        <p:spPr>
          <a:xfrm>
            <a:off x="5437359" y="6947942"/>
            <a:ext cx="4161626" cy="367259"/>
          </a:xfrm>
          <a:prstGeom prst="rect">
            <a:avLst/>
          </a:prstGeom>
        </p:spPr>
        <p:txBody>
          <a:bodyPr vert="horz" lIns="95594" tIns="47798" rIns="95594" bIns="47798" rtlCol="0" anchor="b"/>
          <a:lstStyle>
            <a:lvl1pPr algn="r">
              <a:defRPr sz="1300"/>
            </a:lvl1pPr>
          </a:lstStyle>
          <a:p>
            <a:fld id="{E6BFB864-4FF3-4F1F-BAE5-30734B238B46}" type="slidenum">
              <a:rPr lang="en-US" smtClean="0"/>
              <a:t>‹#›</a:t>
            </a:fld>
            <a:endParaRPr lang="en-US"/>
          </a:p>
        </p:txBody>
      </p:sp>
    </p:spTree>
    <p:extLst>
      <p:ext uri="{BB962C8B-B14F-4D97-AF65-F5344CB8AC3E}">
        <p14:creationId xmlns:p14="http://schemas.microsoft.com/office/powerpoint/2010/main" val="4052144253"/>
      </p:ext>
    </p:extLst>
  </p:cSld>
  <p:clrMap bg1="lt1" tx1="dk1" bg2="lt2" tx2="dk2" accent1="accent1" accent2="accent2" accent3="accent3" accent4="accent4" accent5="accent5" accent6="accent6" hlink="hlink" folHlink="folHlink"/>
  <p:notesStyle>
    <a:lvl1pPr marL="0" algn="l" defTabSz="914400" rtl="0" eaLnBrk="1" latinLnBrk="0" hangingPunct="1">
      <a:defRPr sz="20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05163" y="617538"/>
            <a:ext cx="3290887" cy="2468562"/>
          </a:xfrm>
        </p:spPr>
      </p:sp>
      <p:sp>
        <p:nvSpPr>
          <p:cNvPr id="3" name="Notes Placeholder 2"/>
          <p:cNvSpPr>
            <a:spLocks noGrp="1"/>
          </p:cNvSpPr>
          <p:nvPr>
            <p:ph type="body" idx="1"/>
          </p:nvPr>
        </p:nvSpPr>
        <p:spPr/>
        <p:txBody>
          <a:bodyPr/>
          <a:lstStyle/>
          <a:p>
            <a:r>
              <a:rPr lang="en-US" baseline="0" dirty="0"/>
              <a:t>The theme of this conference is “Bold Ideas, Practical Solutions”, and I think my idea fits those criteria. </a:t>
            </a:r>
          </a:p>
          <a:p>
            <a:r>
              <a:rPr lang="en-US" baseline="0" dirty="0"/>
              <a:t>I have discovered an exciting, and I think quite feasible, solution to two of the biggest and </a:t>
            </a:r>
            <a:r>
              <a:rPr lang="en-US" baseline="0" dirty="0" err="1"/>
              <a:t>baddest</a:t>
            </a:r>
            <a:r>
              <a:rPr lang="en-US" baseline="0" dirty="0"/>
              <a:t> problems that the world faces.</a:t>
            </a:r>
          </a:p>
          <a:p>
            <a:endParaRPr lang="en-US" baseline="0" dirty="0"/>
          </a:p>
        </p:txBody>
      </p:sp>
      <p:sp>
        <p:nvSpPr>
          <p:cNvPr id="4" name="Slide Number Placeholder 3"/>
          <p:cNvSpPr>
            <a:spLocks noGrp="1"/>
          </p:cNvSpPr>
          <p:nvPr>
            <p:ph type="sldNum" sz="quarter" idx="10"/>
          </p:nvPr>
        </p:nvSpPr>
        <p:spPr/>
        <p:txBody>
          <a:bodyPr/>
          <a:lstStyle/>
          <a:p>
            <a:fld id="{E6BFB864-4FF3-4F1F-BAE5-30734B238B46}" type="slidenum">
              <a:rPr lang="en-US" smtClean="0"/>
              <a:t>1</a:t>
            </a:fld>
            <a:endParaRPr lang="en-US" dirty="0"/>
          </a:p>
        </p:txBody>
      </p:sp>
    </p:spTree>
    <p:extLst>
      <p:ext uri="{BB962C8B-B14F-4D97-AF65-F5344CB8AC3E}">
        <p14:creationId xmlns:p14="http://schemas.microsoft.com/office/powerpoint/2010/main" val="1394935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basic incomes that are not based on taxes.</a:t>
            </a:r>
          </a:p>
          <a:p>
            <a:endParaRPr lang="en-US" dirty="0"/>
          </a:p>
          <a:p>
            <a:r>
              <a:rPr lang="en-US" dirty="0"/>
              <a:t>Let that sink in. All those arguments you have to come up with to justify using tax dollars?</a:t>
            </a:r>
            <a:r>
              <a:rPr lang="en-US" baseline="0" dirty="0"/>
              <a:t> No longer needed.</a:t>
            </a:r>
            <a:endParaRPr lang="en-US" dirty="0"/>
          </a:p>
          <a:p>
            <a:endParaRPr lang="en-US" baseline="0" dirty="0"/>
          </a:p>
          <a:p>
            <a:r>
              <a:rPr lang="en-US" baseline="0" dirty="0"/>
              <a:t>We would have an easier time selling basic incomes if they did not come from taxes.</a:t>
            </a:r>
            <a:endParaRPr lang="en-US" dirty="0"/>
          </a:p>
        </p:txBody>
      </p:sp>
      <p:sp>
        <p:nvSpPr>
          <p:cNvPr id="4" name="Slide Number Placeholder 3"/>
          <p:cNvSpPr>
            <a:spLocks noGrp="1"/>
          </p:cNvSpPr>
          <p:nvPr>
            <p:ph type="sldNum" sz="quarter" idx="10"/>
          </p:nvPr>
        </p:nvSpPr>
        <p:spPr/>
        <p:txBody>
          <a:bodyPr/>
          <a:lstStyle/>
          <a:p>
            <a:fld id="{E6BFB864-4FF3-4F1F-BAE5-30734B238B46}" type="slidenum">
              <a:rPr lang="en-US" smtClean="0"/>
              <a:t>10</a:t>
            </a:fld>
            <a:endParaRPr lang="en-US"/>
          </a:p>
        </p:txBody>
      </p:sp>
    </p:spTree>
    <p:extLst>
      <p:ext uri="{BB962C8B-B14F-4D97-AF65-F5344CB8AC3E}">
        <p14:creationId xmlns:p14="http://schemas.microsoft.com/office/powerpoint/2010/main" val="3899187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we get a</a:t>
            </a:r>
            <a:r>
              <a:rPr lang="en-US" baseline="0" dirty="0"/>
              <a:t> t</a:t>
            </a:r>
            <a:r>
              <a:rPr lang="en-US" dirty="0"/>
              <a:t>wo for one, because we also get improvements</a:t>
            </a:r>
            <a:r>
              <a:rPr lang="en-US" baseline="0" dirty="0"/>
              <a:t> to the environment.</a:t>
            </a:r>
          </a:p>
          <a:p>
            <a:endParaRPr lang="en-US" baseline="0" dirty="0"/>
          </a:p>
          <a:p>
            <a:r>
              <a:rPr lang="en-US" baseline="0" dirty="0"/>
              <a:t>By replacing fossil fuels with solar energy, we:</a:t>
            </a:r>
          </a:p>
          <a:p>
            <a:endParaRPr lang="en-US" baseline="0" dirty="0"/>
          </a:p>
          <a:p>
            <a:r>
              <a:rPr lang="en-US" dirty="0"/>
              <a:t>Reduce global warming.</a:t>
            </a:r>
          </a:p>
          <a:p>
            <a:r>
              <a:rPr lang="en-US" dirty="0"/>
              <a:t>Reduce ocean acidification.</a:t>
            </a:r>
          </a:p>
          <a:p>
            <a:r>
              <a:rPr lang="en-US" dirty="0"/>
              <a:t>Reduce air pollution.</a:t>
            </a:r>
          </a:p>
          <a:p>
            <a:r>
              <a:rPr lang="en-US" dirty="0"/>
              <a:t>Reduce water pollution.</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can tackle</a:t>
            </a:r>
            <a:r>
              <a:rPr lang="en-US" baseline="0" dirty="0"/>
              <a:t> two major world problems with one program.</a:t>
            </a:r>
            <a:endParaRPr lang="en-US" dirty="0"/>
          </a:p>
          <a:p>
            <a:endParaRPr lang="en-US" dirty="0"/>
          </a:p>
        </p:txBody>
      </p:sp>
      <p:sp>
        <p:nvSpPr>
          <p:cNvPr id="4" name="Slide Number Placeholder 3"/>
          <p:cNvSpPr>
            <a:spLocks noGrp="1"/>
          </p:cNvSpPr>
          <p:nvPr>
            <p:ph type="sldNum" sz="quarter" idx="10"/>
          </p:nvPr>
        </p:nvSpPr>
        <p:spPr/>
        <p:txBody>
          <a:bodyPr/>
          <a:lstStyle/>
          <a:p>
            <a:fld id="{E6BFB864-4FF3-4F1F-BAE5-30734B238B46}" type="slidenum">
              <a:rPr lang="en-US" smtClean="0"/>
              <a:t>11</a:t>
            </a:fld>
            <a:endParaRPr lang="en-US"/>
          </a:p>
        </p:txBody>
      </p:sp>
    </p:spTree>
    <p:extLst>
      <p:ext uri="{BB962C8B-B14F-4D97-AF65-F5344CB8AC3E}">
        <p14:creationId xmlns:p14="http://schemas.microsoft.com/office/powerpoint/2010/main" val="904153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a:t>
            </a:r>
            <a:r>
              <a:rPr lang="en-US" baseline="0" dirty="0"/>
              <a:t> it gets even more interesting: because government is not required.</a:t>
            </a:r>
            <a:endParaRPr lang="en-US" dirty="0"/>
          </a:p>
          <a:p>
            <a:r>
              <a:rPr lang="en-US" dirty="0"/>
              <a:t>Because the program is not based on taxes, </a:t>
            </a:r>
          </a:p>
          <a:p>
            <a:r>
              <a:rPr lang="en-US" dirty="0"/>
              <a:t>and because solar is available to everyone,</a:t>
            </a:r>
            <a:r>
              <a:rPr lang="en-US" baseline="0" dirty="0"/>
              <a:t> </a:t>
            </a:r>
          </a:p>
          <a:p>
            <a:r>
              <a:rPr lang="en-US" baseline="0" dirty="0"/>
              <a:t>it need not be run by a government.</a:t>
            </a:r>
          </a:p>
          <a:p>
            <a:endParaRPr lang="en-US" baseline="0" dirty="0"/>
          </a:p>
          <a:p>
            <a:r>
              <a:rPr lang="en-US" baseline="0" dirty="0"/>
              <a:t>That frees up the idea to be implemented in a variety of ways.</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 would like to describe one approach that I’ve been developing that captures the imagination of most people I present it to.</a:t>
            </a:r>
          </a:p>
          <a:p>
            <a:endParaRPr lang="en-US" baseline="0" dirty="0"/>
          </a:p>
          <a:p>
            <a:r>
              <a:rPr lang="en-US" baseline="0" dirty="0"/>
              <a:t>It shows how this can be done without government.</a:t>
            </a:r>
          </a:p>
          <a:p>
            <a:endParaRPr lang="en-US" baseline="0" dirty="0"/>
          </a:p>
        </p:txBody>
      </p:sp>
      <p:sp>
        <p:nvSpPr>
          <p:cNvPr id="4" name="Slide Number Placeholder 3"/>
          <p:cNvSpPr>
            <a:spLocks noGrp="1"/>
          </p:cNvSpPr>
          <p:nvPr>
            <p:ph type="sldNum" sz="quarter" idx="10"/>
          </p:nvPr>
        </p:nvSpPr>
        <p:spPr/>
        <p:txBody>
          <a:bodyPr/>
          <a:lstStyle/>
          <a:p>
            <a:fld id="{E6BFB864-4FF3-4F1F-BAE5-30734B238B46}" type="slidenum">
              <a:rPr lang="en-US" smtClean="0"/>
              <a:t>12</a:t>
            </a:fld>
            <a:endParaRPr lang="en-US"/>
          </a:p>
        </p:txBody>
      </p:sp>
    </p:spTree>
    <p:extLst>
      <p:ext uri="{BB962C8B-B14F-4D97-AF65-F5344CB8AC3E}">
        <p14:creationId xmlns:p14="http://schemas.microsoft.com/office/powerpoint/2010/main" val="420949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idea is</a:t>
            </a:r>
            <a:r>
              <a:rPr lang="en-US" baseline="0" dirty="0"/>
              <a:t> to supply a 10 kw PV system to every newborn to generate their basic income.</a:t>
            </a:r>
          </a:p>
          <a:p>
            <a:r>
              <a:rPr lang="en-US" baseline="0" dirty="0"/>
              <a:t>Let me describe this as a scenario, that takes place some time in the near future.</a:t>
            </a:r>
          </a:p>
          <a:p>
            <a:endParaRPr lang="en-US" dirty="0"/>
          </a:p>
          <a:p>
            <a:r>
              <a:rPr lang="en-US" dirty="0"/>
              <a:t>This is Jamie.</a:t>
            </a:r>
          </a:p>
          <a:p>
            <a:r>
              <a:rPr lang="en-US" dirty="0"/>
              <a:t>Jamie</a:t>
            </a:r>
            <a:r>
              <a:rPr lang="en-US" baseline="0" dirty="0"/>
              <a:t> got a PV system when Jamie was no bigger than a teddy bear.</a:t>
            </a:r>
            <a:endParaRPr lang="en-US" dirty="0"/>
          </a:p>
          <a:p>
            <a:r>
              <a:rPr lang="en-US" baseline="0" dirty="0"/>
              <a:t>It started when Jamie’s parents heard about some sort of solar program for newborns.</a:t>
            </a:r>
          </a:p>
          <a:p>
            <a:r>
              <a:rPr lang="en-US" baseline="0" dirty="0"/>
              <a:t>They contacted the local solar co-op who sent a representative over to their house.</a:t>
            </a:r>
          </a:p>
          <a:p>
            <a:endParaRPr lang="en-US" dirty="0"/>
          </a:p>
        </p:txBody>
      </p:sp>
      <p:sp>
        <p:nvSpPr>
          <p:cNvPr id="4" name="Slide Number Placeholder 3"/>
          <p:cNvSpPr>
            <a:spLocks noGrp="1"/>
          </p:cNvSpPr>
          <p:nvPr>
            <p:ph type="sldNum" sz="quarter" idx="10"/>
          </p:nvPr>
        </p:nvSpPr>
        <p:spPr/>
        <p:txBody>
          <a:bodyPr/>
          <a:lstStyle/>
          <a:p>
            <a:fld id="{E6BFB864-4FF3-4F1F-BAE5-30734B238B46}" type="slidenum">
              <a:rPr lang="en-US" smtClean="0"/>
              <a:t>13</a:t>
            </a:fld>
            <a:endParaRPr lang="en-US"/>
          </a:p>
        </p:txBody>
      </p:sp>
    </p:spTree>
    <p:extLst>
      <p:ext uri="{BB962C8B-B14F-4D97-AF65-F5344CB8AC3E}">
        <p14:creationId xmlns:p14="http://schemas.microsoft.com/office/powerpoint/2010/main" val="2141204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kern="1200" dirty="0">
                <a:solidFill>
                  <a:schemeClr val="tx1"/>
                </a:solidFill>
                <a:effectLst/>
                <a:latin typeface="+mn-lt"/>
                <a:ea typeface="+mn-ea"/>
                <a:cs typeface="+mn-cs"/>
              </a:rPr>
              <a:t>Jamie’s kilowatts on a farm, a solar farm.</a:t>
            </a:r>
          </a:p>
          <a:p>
            <a:endParaRPr lang="en-US" sz="2000" kern="1200" dirty="0">
              <a:solidFill>
                <a:schemeClr val="tx1"/>
              </a:solidFill>
              <a:effectLst/>
              <a:latin typeface="+mn-lt"/>
              <a:ea typeface="+mn-ea"/>
              <a:cs typeface="+mn-cs"/>
            </a:endParaRPr>
          </a:p>
          <a:p>
            <a:r>
              <a:rPr lang="en-US" sz="2000" kern="1200" dirty="0">
                <a:solidFill>
                  <a:schemeClr val="tx1"/>
                </a:solidFill>
                <a:effectLst/>
                <a:latin typeface="+mn-lt"/>
                <a:ea typeface="+mn-ea"/>
                <a:cs typeface="+mn-cs"/>
              </a:rPr>
              <a:t>The member manager from the co-op explained how it worked. </a:t>
            </a:r>
          </a:p>
          <a:p>
            <a:endParaRPr lang="en-US" sz="2000" kern="1200" dirty="0">
              <a:solidFill>
                <a:schemeClr val="tx1"/>
              </a:solidFill>
              <a:effectLst/>
              <a:latin typeface="+mn-lt"/>
              <a:ea typeface="+mn-ea"/>
              <a:cs typeface="+mn-cs"/>
            </a:endParaRPr>
          </a:p>
          <a:p>
            <a:r>
              <a:rPr lang="en-US" sz="2000" kern="1200" dirty="0">
                <a:solidFill>
                  <a:schemeClr val="tx1"/>
                </a:solidFill>
                <a:effectLst/>
                <a:latin typeface="+mn-lt"/>
                <a:ea typeface="+mn-ea"/>
                <a:cs typeface="+mn-cs"/>
              </a:rPr>
              <a:t>If the parents signed Jamie up as a new member, then the co-op would assign to Jamie a 10 kW section of photovoltaic panels in one of the local solar farms that the co-op managed.  A solar farm is an area of land that has a lot of photovoltaic panels installed on it. </a:t>
            </a:r>
            <a:endParaRPr lang="en-US" sz="2000" dirty="0"/>
          </a:p>
          <a:p>
            <a:endParaRPr lang="en-US" sz="2000" dirty="0"/>
          </a:p>
          <a:p>
            <a:r>
              <a:rPr lang="en-US" sz="2000" kern="1200" dirty="0">
                <a:solidFill>
                  <a:schemeClr val="tx1"/>
                </a:solidFill>
                <a:effectLst/>
                <a:latin typeface="+mn-lt"/>
                <a:ea typeface="+mn-ea"/>
                <a:cs typeface="+mn-cs"/>
              </a:rPr>
              <a:t>The co-op representative explained that the electricity generated by Jamie's 10 kW section of PV would be sold into the grid, and that after the co-op's costs for managing the system were subtracted, the rest of the money would accrue to Jamie as,</a:t>
            </a:r>
            <a:r>
              <a:rPr lang="en-US" sz="2000" kern="1200" baseline="0" dirty="0">
                <a:solidFill>
                  <a:schemeClr val="tx1"/>
                </a:solidFill>
                <a:effectLst/>
                <a:latin typeface="+mn-lt"/>
                <a:ea typeface="+mn-ea"/>
                <a:cs typeface="+mn-cs"/>
              </a:rPr>
              <a:t> what they called, </a:t>
            </a:r>
            <a:r>
              <a:rPr lang="en-US" sz="2000" kern="1200" dirty="0">
                <a:solidFill>
                  <a:schemeClr val="tx1"/>
                </a:solidFill>
                <a:effectLst/>
                <a:latin typeface="+mn-lt"/>
                <a:ea typeface="+mn-ea"/>
                <a:cs typeface="+mn-cs"/>
              </a:rPr>
              <a:t>Common Solar Dividends.</a:t>
            </a:r>
          </a:p>
        </p:txBody>
      </p:sp>
      <p:sp>
        <p:nvSpPr>
          <p:cNvPr id="4" name="Slide Number Placeholder 3"/>
          <p:cNvSpPr>
            <a:spLocks noGrp="1"/>
          </p:cNvSpPr>
          <p:nvPr>
            <p:ph type="sldNum" sz="quarter" idx="10"/>
          </p:nvPr>
        </p:nvSpPr>
        <p:spPr/>
        <p:txBody>
          <a:bodyPr/>
          <a:lstStyle/>
          <a:p>
            <a:fld id="{E6BFB864-4FF3-4F1F-BAE5-30734B238B46}" type="slidenum">
              <a:rPr lang="en-US" smtClean="0"/>
              <a:t>14</a:t>
            </a:fld>
            <a:endParaRPr lang="en-US"/>
          </a:p>
        </p:txBody>
      </p:sp>
    </p:spTree>
    <p:extLst>
      <p:ext uri="{BB962C8B-B14F-4D97-AF65-F5344CB8AC3E}">
        <p14:creationId xmlns:p14="http://schemas.microsoft.com/office/powerpoint/2010/main" val="23843547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co-op rep explained what</a:t>
            </a:r>
            <a:r>
              <a:rPr lang="en-US" baseline="0" dirty="0"/>
              <a:t> that term meant:</a:t>
            </a:r>
          </a:p>
          <a:p>
            <a:r>
              <a:rPr lang="en-US" dirty="0"/>
              <a:t>“Common” = available to everyone.</a:t>
            </a:r>
          </a:p>
          <a:p>
            <a:r>
              <a:rPr lang="en-US" dirty="0"/>
              <a:t>“Solar” = generated by solar energy.</a:t>
            </a:r>
          </a:p>
          <a:p>
            <a:r>
              <a:rPr lang="en-US" dirty="0"/>
              <a:t>“Dividends” = regular monthly payments,</a:t>
            </a:r>
            <a:r>
              <a:rPr lang="en-US" baseline="0" dirty="0"/>
              <a:t> </a:t>
            </a:r>
          </a:p>
          <a:p>
            <a:endParaRPr lang="en-US" baseline="0" dirty="0"/>
          </a:p>
          <a:p>
            <a:r>
              <a:rPr lang="en-US" baseline="0" dirty="0"/>
              <a:t>with no work obligation, like dividends from other investments.</a:t>
            </a:r>
            <a:endParaRPr lang="en-US" dirty="0"/>
          </a:p>
          <a:p>
            <a:endParaRPr lang="en-US" dirty="0"/>
          </a:p>
          <a:p>
            <a:r>
              <a:rPr lang="en-US" sz="2000" kern="1200" dirty="0">
                <a:solidFill>
                  <a:schemeClr val="tx1"/>
                </a:solidFill>
                <a:effectLst/>
                <a:latin typeface="+mn-lt"/>
                <a:ea typeface="+mn-ea"/>
                <a:cs typeface="+mn-cs"/>
              </a:rPr>
              <a:t>The idea is to ensure that everyone has an economic floor on which to stand to keep them out of poverty. If Jamie is unable to find work, or wants to take classes, or do art or social</a:t>
            </a:r>
            <a:r>
              <a:rPr lang="en-US" sz="2000" kern="1200" baseline="0" dirty="0">
                <a:solidFill>
                  <a:schemeClr val="tx1"/>
                </a:solidFill>
                <a:effectLst/>
                <a:latin typeface="+mn-lt"/>
                <a:ea typeface="+mn-ea"/>
                <a:cs typeface="+mn-cs"/>
              </a:rPr>
              <a:t> activism</a:t>
            </a:r>
            <a:r>
              <a:rPr lang="en-US" sz="2000" kern="1200" dirty="0">
                <a:solidFill>
                  <a:schemeClr val="tx1"/>
                </a:solidFill>
                <a:effectLst/>
                <a:latin typeface="+mn-lt"/>
                <a:ea typeface="+mn-ea"/>
                <a:cs typeface="+mn-cs"/>
              </a:rPr>
              <a:t>, then Jamie would have a base of support.</a:t>
            </a:r>
            <a:endParaRPr lang="en-US" sz="2000" dirty="0"/>
          </a:p>
        </p:txBody>
      </p:sp>
      <p:sp>
        <p:nvSpPr>
          <p:cNvPr id="4" name="Slide Number Placeholder 3"/>
          <p:cNvSpPr>
            <a:spLocks noGrp="1"/>
          </p:cNvSpPr>
          <p:nvPr>
            <p:ph type="sldNum" sz="quarter" idx="10"/>
          </p:nvPr>
        </p:nvSpPr>
        <p:spPr/>
        <p:txBody>
          <a:bodyPr/>
          <a:lstStyle/>
          <a:p>
            <a:fld id="{E6BFB864-4FF3-4F1F-BAE5-30734B238B46}" type="slidenum">
              <a:rPr lang="en-US" smtClean="0"/>
              <a:t>15</a:t>
            </a:fld>
            <a:endParaRPr lang="en-US"/>
          </a:p>
        </p:txBody>
      </p:sp>
    </p:spTree>
    <p:extLst>
      <p:ext uri="{BB962C8B-B14F-4D97-AF65-F5344CB8AC3E}">
        <p14:creationId xmlns:p14="http://schemas.microsoft.com/office/powerpoint/2010/main" val="31871587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kern="1200" dirty="0">
                <a:solidFill>
                  <a:schemeClr val="tx1"/>
                </a:solidFill>
                <a:effectLst/>
                <a:latin typeface="+mn-lt"/>
                <a:ea typeface="+mn-ea"/>
                <a:cs typeface="+mn-cs"/>
              </a:rPr>
              <a:t>The parents thought that sounded good, so their first question was “Who pays for it?".  The answer that came back was surprising: nothing. The member representative explained that the system would pay for itself. During the first 5 to 10  years of operation, the money generated by the PV panels would pay off the cost of installing it. Only after that period would the income accrue to Jamie.</a:t>
            </a:r>
          </a:p>
          <a:p>
            <a:endParaRPr lang="en-US" sz="2000" kern="1200" dirty="0">
              <a:solidFill>
                <a:schemeClr val="tx1"/>
              </a:solidFill>
              <a:effectLst/>
              <a:latin typeface="+mn-lt"/>
              <a:ea typeface="+mn-ea"/>
              <a:cs typeface="+mn-cs"/>
            </a:endParaRPr>
          </a:p>
          <a:p>
            <a:r>
              <a:rPr lang="en-US" sz="2000" kern="1200" dirty="0">
                <a:solidFill>
                  <a:schemeClr val="tx1"/>
                </a:solidFill>
                <a:effectLst/>
                <a:latin typeface="+mn-lt"/>
                <a:ea typeface="+mn-ea"/>
                <a:cs typeface="+mn-cs"/>
              </a:rPr>
              <a:t>The rep also mentioned that if the parents or grandparents wanted to pay part or all of the installation costs, then the system payoff date would be earlier and more income would accrue to Jamie. </a:t>
            </a:r>
          </a:p>
          <a:p>
            <a:endParaRPr lang="en-US" sz="2000" kern="1200" dirty="0">
              <a:solidFill>
                <a:schemeClr val="tx1"/>
              </a:solidFill>
              <a:effectLst/>
              <a:latin typeface="+mn-lt"/>
              <a:ea typeface="+mn-ea"/>
              <a:cs typeface="+mn-cs"/>
            </a:endParaRPr>
          </a:p>
          <a:p>
            <a:r>
              <a:rPr lang="en-US" sz="2000" kern="1200" dirty="0">
                <a:solidFill>
                  <a:schemeClr val="tx1"/>
                </a:solidFill>
                <a:effectLst/>
                <a:latin typeface="+mn-lt"/>
                <a:ea typeface="+mn-ea"/>
                <a:cs typeface="+mn-cs"/>
              </a:rPr>
              <a:t>The parents said they would speak to Jamie’s grandparents, who were retired and had a nest egg, to see if they would be interested in investing part of it now instead of leaving it as an inheritance.</a:t>
            </a:r>
          </a:p>
        </p:txBody>
      </p:sp>
      <p:sp>
        <p:nvSpPr>
          <p:cNvPr id="4" name="Slide Number Placeholder 3"/>
          <p:cNvSpPr>
            <a:spLocks noGrp="1"/>
          </p:cNvSpPr>
          <p:nvPr>
            <p:ph type="sldNum" sz="quarter" idx="10"/>
          </p:nvPr>
        </p:nvSpPr>
        <p:spPr/>
        <p:txBody>
          <a:bodyPr/>
          <a:lstStyle/>
          <a:p>
            <a:fld id="{E6BFB864-4FF3-4F1F-BAE5-30734B238B46}" type="slidenum">
              <a:rPr lang="en-US" smtClean="0"/>
              <a:t>16</a:t>
            </a:fld>
            <a:endParaRPr lang="en-US"/>
          </a:p>
        </p:txBody>
      </p:sp>
    </p:spTree>
    <p:extLst>
      <p:ext uri="{BB962C8B-B14F-4D97-AF65-F5344CB8AC3E}">
        <p14:creationId xmlns:p14="http://schemas.microsoft.com/office/powerpoint/2010/main" val="17133455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kern="1200" dirty="0">
                <a:solidFill>
                  <a:schemeClr val="tx1"/>
                </a:solidFill>
                <a:effectLst/>
                <a:latin typeface="+mn-lt"/>
                <a:ea typeface="+mn-ea"/>
                <a:cs typeface="+mn-cs"/>
              </a:rPr>
              <a:t>The parents asked "When would the monthly dividends begin?" The rep explained that once the system was paid off, the money would be held in Jamie's escrow account until Jamie  reached the age of 18. The monthly dividends would start after 18,</a:t>
            </a:r>
            <a:r>
              <a:rPr lang="en-US" sz="2000" kern="1200" baseline="0" dirty="0">
                <a:solidFill>
                  <a:schemeClr val="tx1"/>
                </a:solidFill>
                <a:effectLst/>
                <a:latin typeface="+mn-lt"/>
                <a:ea typeface="+mn-ea"/>
                <a:cs typeface="+mn-cs"/>
              </a:rPr>
              <a:t> delivered  by wire transfer to Jamie’s bank account.</a:t>
            </a:r>
            <a:endParaRPr lang="en-US" sz="2000" kern="1200" dirty="0">
              <a:solidFill>
                <a:schemeClr val="tx1"/>
              </a:solidFill>
              <a:effectLst/>
              <a:latin typeface="+mn-lt"/>
              <a:ea typeface="+mn-ea"/>
              <a:cs typeface="+mn-cs"/>
            </a:endParaRPr>
          </a:p>
          <a:p>
            <a:endParaRPr lang="en-US" sz="2000" kern="1200" dirty="0">
              <a:solidFill>
                <a:schemeClr val="tx1"/>
              </a:solidFill>
              <a:effectLst/>
              <a:latin typeface="+mn-lt"/>
              <a:ea typeface="+mn-ea"/>
              <a:cs typeface="+mn-cs"/>
            </a:endParaRPr>
          </a:p>
          <a:p>
            <a:r>
              <a:rPr lang="en-US" sz="2000" kern="1200" dirty="0">
                <a:solidFill>
                  <a:schemeClr val="tx1"/>
                </a:solidFill>
                <a:effectLst/>
                <a:latin typeface="+mn-lt"/>
                <a:ea typeface="+mn-ea"/>
                <a:cs typeface="+mn-cs"/>
              </a:rPr>
              <a:t>The co-op had learned that sending the money to the parents of the child was not a good idea, because people would start having lots of children in order to accumulate several dividend payments.  Although the program starts when Jamie is a child, it is intended to support Jamie as an adult.</a:t>
            </a:r>
          </a:p>
          <a:p>
            <a:endParaRPr lang="en-US" sz="2000" kern="1200" dirty="0">
              <a:solidFill>
                <a:schemeClr val="tx1"/>
              </a:solidFill>
              <a:effectLst/>
              <a:latin typeface="+mn-lt"/>
              <a:ea typeface="+mn-ea"/>
              <a:cs typeface="+mn-cs"/>
            </a:endParaRPr>
          </a:p>
          <a:p>
            <a:r>
              <a:rPr lang="en-US" sz="2000" dirty="0"/>
              <a:t>The money</a:t>
            </a:r>
            <a:r>
              <a:rPr lang="en-US" sz="2000" baseline="0" dirty="0"/>
              <a:t> in the e</a:t>
            </a:r>
            <a:r>
              <a:rPr lang="en-US" sz="2000" dirty="0"/>
              <a:t>scrow account could be used as a lump sum after age 18 for college tuition, starting a business, or rent deposits.</a:t>
            </a:r>
            <a:endParaRPr lang="en-US" sz="2000" kern="1200" dirty="0">
              <a:solidFill>
                <a:schemeClr val="tx1"/>
              </a:solidFill>
              <a:effectLst/>
              <a:latin typeface="+mn-lt"/>
              <a:ea typeface="+mn-ea"/>
              <a:cs typeface="+mn-cs"/>
            </a:endParaRPr>
          </a:p>
          <a:p>
            <a:endParaRPr lang="en-US" sz="2000" kern="1200" dirty="0">
              <a:solidFill>
                <a:schemeClr val="tx1"/>
              </a:solidFill>
              <a:effectLst/>
              <a:latin typeface="+mn-lt"/>
              <a:ea typeface="+mn-ea"/>
              <a:cs typeface="+mn-cs"/>
            </a:endParaRPr>
          </a:p>
          <a:p>
            <a:r>
              <a:rPr lang="en-US" sz="2000" kern="1200" dirty="0">
                <a:solidFill>
                  <a:schemeClr val="tx1"/>
                </a:solidFill>
                <a:effectLst/>
                <a:latin typeface="+mn-lt"/>
                <a:ea typeface="+mn-ea"/>
                <a:cs typeface="+mn-cs"/>
              </a:rPr>
              <a:t>The parents said "That seems like a long time to wait for any benefits", to which the rep replied "think of it more like Social Security.  You pay into Social Security all your life, deferring those benefits until you reach 65.  You get the benefits when you need them. </a:t>
            </a:r>
            <a:r>
              <a:rPr lang="en-US" sz="2000" kern="1200" baseline="0" dirty="0">
                <a:solidFill>
                  <a:schemeClr val="tx1"/>
                </a:solidFill>
                <a:effectLst/>
                <a:latin typeface="+mn-lt"/>
                <a:ea typeface="+mn-ea"/>
                <a:cs typeface="+mn-cs"/>
              </a:rPr>
              <a:t> Here, t</a:t>
            </a:r>
            <a:r>
              <a:rPr lang="en-US" sz="2000" kern="1200" dirty="0">
                <a:solidFill>
                  <a:schemeClr val="tx1"/>
                </a:solidFill>
                <a:effectLst/>
                <a:latin typeface="+mn-lt"/>
                <a:ea typeface="+mn-ea"/>
                <a:cs typeface="+mn-cs"/>
              </a:rPr>
              <a:t>he benefits come when Jamie reaches adulthood.</a:t>
            </a:r>
          </a:p>
          <a:p>
            <a:endParaRPr lang="en-US" sz="2000" kern="1200" dirty="0">
              <a:solidFill>
                <a:schemeClr val="tx1"/>
              </a:solidFill>
              <a:effectLst/>
              <a:latin typeface="+mn-lt"/>
              <a:ea typeface="+mn-ea"/>
              <a:cs typeface="+mn-cs"/>
            </a:endParaRPr>
          </a:p>
          <a:p>
            <a:r>
              <a:rPr lang="en-US" sz="2000" kern="1200" dirty="0">
                <a:solidFill>
                  <a:schemeClr val="tx1"/>
                </a:solidFill>
                <a:effectLst/>
                <a:latin typeface="+mn-lt"/>
                <a:ea typeface="+mn-ea"/>
                <a:cs typeface="+mn-cs"/>
              </a:rPr>
              <a:t>And in the mean time, the world and local community benefits from the solar energy that is generated.</a:t>
            </a:r>
          </a:p>
          <a:p>
            <a:endParaRPr lang="en-US" sz="2000" dirty="0"/>
          </a:p>
        </p:txBody>
      </p:sp>
      <p:sp>
        <p:nvSpPr>
          <p:cNvPr id="4" name="Slide Number Placeholder 3"/>
          <p:cNvSpPr>
            <a:spLocks noGrp="1"/>
          </p:cNvSpPr>
          <p:nvPr>
            <p:ph type="sldNum" sz="quarter" idx="10"/>
          </p:nvPr>
        </p:nvSpPr>
        <p:spPr/>
        <p:txBody>
          <a:bodyPr/>
          <a:lstStyle/>
          <a:p>
            <a:fld id="{E6BFB864-4FF3-4F1F-BAE5-30734B238B46}" type="slidenum">
              <a:rPr lang="en-US" smtClean="0"/>
              <a:t>17</a:t>
            </a:fld>
            <a:endParaRPr lang="en-US"/>
          </a:p>
        </p:txBody>
      </p:sp>
    </p:spTree>
    <p:extLst>
      <p:ext uri="{BB962C8B-B14F-4D97-AF65-F5344CB8AC3E}">
        <p14:creationId xmlns:p14="http://schemas.microsoft.com/office/powerpoint/2010/main" val="22907924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they</a:t>
            </a:r>
            <a:r>
              <a:rPr lang="en-US" baseline="0" dirty="0"/>
              <a:t> ask “How long do the dividends last?”</a:t>
            </a:r>
          </a:p>
          <a:p>
            <a:endParaRPr lang="en-US" baseline="0" dirty="0"/>
          </a:p>
          <a:p>
            <a:r>
              <a:rPr lang="en-US" baseline="0" dirty="0"/>
              <a:t>For the life of the member.</a:t>
            </a:r>
          </a:p>
          <a:p>
            <a:endParaRPr lang="en-US" baseline="0" dirty="0"/>
          </a:p>
          <a:p>
            <a:r>
              <a:rPr lang="en-US" baseline="0" dirty="0"/>
              <a:t>Although solar panels are long lived, they do wear out, so the co-op replaces them as needed as part of their operating expense. </a:t>
            </a:r>
          </a:p>
          <a:p>
            <a:endParaRPr lang="en-US" baseline="0" dirty="0"/>
          </a:p>
          <a:p>
            <a:r>
              <a:rPr lang="en-US" baseline="0" dirty="0"/>
              <a:t>With replacements, the solar array can last indefinitely.</a:t>
            </a:r>
          </a:p>
          <a:p>
            <a:endParaRPr lang="en-US" baseline="0" dirty="0"/>
          </a:p>
          <a:p>
            <a:r>
              <a:rPr lang="en-US" baseline="0" dirty="0"/>
              <a:t>And the co-op is a long lived institution.</a:t>
            </a:r>
          </a:p>
        </p:txBody>
      </p:sp>
      <p:sp>
        <p:nvSpPr>
          <p:cNvPr id="4" name="Slide Number Placeholder 3"/>
          <p:cNvSpPr>
            <a:spLocks noGrp="1"/>
          </p:cNvSpPr>
          <p:nvPr>
            <p:ph type="sldNum" sz="quarter" idx="10"/>
          </p:nvPr>
        </p:nvSpPr>
        <p:spPr/>
        <p:txBody>
          <a:bodyPr/>
          <a:lstStyle/>
          <a:p>
            <a:fld id="{E6BFB864-4FF3-4F1F-BAE5-30734B238B46}" type="slidenum">
              <a:rPr lang="en-US" smtClean="0"/>
              <a:t>18</a:t>
            </a:fld>
            <a:endParaRPr lang="en-US"/>
          </a:p>
        </p:txBody>
      </p:sp>
    </p:spTree>
    <p:extLst>
      <p:ext uri="{BB962C8B-B14F-4D97-AF65-F5344CB8AC3E}">
        <p14:creationId xmlns:p14="http://schemas.microsoft.com/office/powerpoint/2010/main" val="42474712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parents asked “Does Jamie own the solar panels?”</a:t>
            </a:r>
          </a:p>
          <a:p>
            <a:endParaRPr lang="en-US" dirty="0"/>
          </a:p>
          <a:p>
            <a:r>
              <a:rPr lang="en-US" dirty="0"/>
              <a:t>The rep explained that the member gets</a:t>
            </a:r>
            <a:r>
              <a:rPr lang="en-US" baseline="0" dirty="0"/>
              <a:t> dividends from their assigned panels, but the co-op retains ownership.</a:t>
            </a:r>
          </a:p>
          <a:p>
            <a:endParaRPr lang="en-US" baseline="0" dirty="0"/>
          </a:p>
          <a:p>
            <a:r>
              <a:rPr lang="en-US" baseline="0" dirty="0"/>
              <a:t>They cannot be sold or borrowed upon.</a:t>
            </a:r>
          </a:p>
          <a:p>
            <a:endParaRPr lang="en-US" baseline="0" dirty="0"/>
          </a:p>
          <a:p>
            <a:r>
              <a:rPr lang="en-US" baseline="0" dirty="0"/>
              <a:t>And there is no inheritance.  When Jamie dies, the panels are reassigned to a new child.</a:t>
            </a:r>
          </a:p>
          <a:p>
            <a:endParaRPr lang="en-US" baseline="0" dirty="0"/>
          </a:p>
          <a:p>
            <a:r>
              <a:rPr lang="en-US" baseline="0" dirty="0"/>
              <a:t>But the dividends follow Jamie, so when Jamie moves away, the dividends still flow to Jamie’s bank account.</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6BFB864-4FF3-4F1F-BAE5-30734B238B46}" type="slidenum">
              <a:rPr lang="en-US" smtClean="0"/>
              <a:t>19</a:t>
            </a:fld>
            <a:endParaRPr lang="en-US"/>
          </a:p>
        </p:txBody>
      </p:sp>
    </p:spTree>
    <p:extLst>
      <p:ext uri="{BB962C8B-B14F-4D97-AF65-F5344CB8AC3E}">
        <p14:creationId xmlns:p14="http://schemas.microsoft.com/office/powerpoint/2010/main" val="3540623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Those two problems are </a:t>
            </a:r>
            <a:r>
              <a:rPr lang="en-US" baseline="0" dirty="0"/>
              <a:t>Rising inequality and global warming.</a:t>
            </a:r>
          </a:p>
          <a:p>
            <a:r>
              <a:rPr lang="en-US" baseline="0" dirty="0"/>
              <a:t>Either of these problems are so serious they could lead to the collapse of modern civilization.</a:t>
            </a:r>
            <a:endParaRPr lang="en-US" dirty="0"/>
          </a:p>
        </p:txBody>
      </p:sp>
      <p:sp>
        <p:nvSpPr>
          <p:cNvPr id="4" name="Slide Number Placeholder 3"/>
          <p:cNvSpPr>
            <a:spLocks noGrp="1"/>
          </p:cNvSpPr>
          <p:nvPr>
            <p:ph type="sldNum" sz="quarter" idx="10"/>
          </p:nvPr>
        </p:nvSpPr>
        <p:spPr/>
        <p:txBody>
          <a:bodyPr/>
          <a:lstStyle/>
          <a:p>
            <a:fld id="{E6BFB864-4FF3-4F1F-BAE5-30734B238B46}" type="slidenum">
              <a:rPr lang="en-US" smtClean="0"/>
              <a:t>2</a:t>
            </a:fld>
            <a:endParaRPr lang="en-US"/>
          </a:p>
        </p:txBody>
      </p:sp>
    </p:spTree>
    <p:extLst>
      <p:ext uri="{BB962C8B-B14F-4D97-AF65-F5344CB8AC3E}">
        <p14:creationId xmlns:p14="http://schemas.microsoft.com/office/powerpoint/2010/main" val="9372574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parents then wondered “How big are the dividends?”</a:t>
            </a:r>
          </a:p>
          <a:p>
            <a:endParaRPr lang="en-US" baseline="0" dirty="0"/>
          </a:p>
          <a:p>
            <a:r>
              <a:rPr lang="en-US" baseline="0" dirty="0"/>
              <a:t>The rep explained that the cost of the PV hardware is known at today’s prices,</a:t>
            </a:r>
          </a:p>
          <a:p>
            <a:r>
              <a:rPr lang="en-US" baseline="0" dirty="0"/>
              <a:t>And the average amount of sunshine in the area is known, so the average electricity output is known.</a:t>
            </a:r>
          </a:p>
          <a:p>
            <a:endParaRPr lang="en-US" baseline="0" dirty="0"/>
          </a:p>
          <a:p>
            <a:r>
              <a:rPr lang="en-US" baseline="0" dirty="0"/>
              <a:t>The biggest unknown is how much the electricity can sell for, the feed-in tariff.</a:t>
            </a:r>
          </a:p>
          <a:p>
            <a:endParaRPr lang="en-US" baseline="0" dirty="0"/>
          </a:p>
          <a:p>
            <a:r>
              <a:rPr lang="en-US" baseline="0" dirty="0"/>
              <a:t>Here are a couple of examples based on a typical annual electrical output from a 10 kw array.</a:t>
            </a:r>
          </a:p>
          <a:p>
            <a:endParaRPr lang="en-US" baseline="0" dirty="0"/>
          </a:p>
          <a:p>
            <a:r>
              <a:rPr lang="en-US" baseline="0" dirty="0"/>
              <a:t>If the feed-in tariff is 10 cents per kwh, then about $1,300 per year, </a:t>
            </a:r>
          </a:p>
          <a:p>
            <a:r>
              <a:rPr lang="en-US" baseline="0" dirty="0"/>
              <a:t>Which is comparable to the annual dividends from the Alaska Permanent Fund from oil.</a:t>
            </a:r>
            <a:endParaRPr lang="en-US" dirty="0"/>
          </a:p>
          <a:p>
            <a:endParaRPr lang="en-US" dirty="0"/>
          </a:p>
          <a:p>
            <a:r>
              <a:rPr lang="en-US" dirty="0"/>
              <a:t>50 cents per kwh is what they got in Germany ten years ago during the highest</a:t>
            </a:r>
            <a:r>
              <a:rPr lang="en-US" baseline="0" dirty="0"/>
              <a:t> feed-in tariffs,</a:t>
            </a:r>
          </a:p>
          <a:p>
            <a:r>
              <a:rPr lang="en-US" baseline="0" dirty="0"/>
              <a:t>And that would produce $6,500 per year.</a:t>
            </a:r>
            <a:endParaRPr lang="en-US" dirty="0"/>
          </a:p>
        </p:txBody>
      </p:sp>
      <p:sp>
        <p:nvSpPr>
          <p:cNvPr id="4" name="Slide Number Placeholder 3"/>
          <p:cNvSpPr>
            <a:spLocks noGrp="1"/>
          </p:cNvSpPr>
          <p:nvPr>
            <p:ph type="sldNum" sz="quarter" idx="10"/>
          </p:nvPr>
        </p:nvSpPr>
        <p:spPr/>
        <p:txBody>
          <a:bodyPr/>
          <a:lstStyle/>
          <a:p>
            <a:fld id="{E6BFB864-4FF3-4F1F-BAE5-30734B238B46}" type="slidenum">
              <a:rPr lang="en-US" smtClean="0"/>
              <a:t>20</a:t>
            </a:fld>
            <a:endParaRPr lang="en-US"/>
          </a:p>
        </p:txBody>
      </p:sp>
    </p:spTree>
    <p:extLst>
      <p:ext uri="{BB962C8B-B14F-4D97-AF65-F5344CB8AC3E}">
        <p14:creationId xmlns:p14="http://schemas.microsoft.com/office/powerpoint/2010/main" val="40041052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co-op rep explained that they expect the feed-in tariffs for solar to go up</a:t>
            </a:r>
            <a:r>
              <a:rPr lang="en-US" baseline="0" dirty="0"/>
              <a:t> because solar is so undervalued today.</a:t>
            </a:r>
          </a:p>
          <a:p>
            <a:endParaRPr lang="en-US" baseline="0" dirty="0"/>
          </a:p>
          <a:p>
            <a:r>
              <a:rPr lang="en-US" baseline="0" dirty="0"/>
              <a:t>Traditional economics says that solar won’t succeed until it is as cheap as fossil fuels. </a:t>
            </a:r>
          </a:p>
          <a:p>
            <a:r>
              <a:rPr lang="en-US" baseline="0" dirty="0"/>
              <a:t>But that is a very limited view of the value of solar energy.</a:t>
            </a:r>
          </a:p>
          <a:p>
            <a:endParaRPr lang="en-US" baseline="0" dirty="0"/>
          </a:p>
          <a:p>
            <a:r>
              <a:rPr lang="en-US" baseline="0" dirty="0"/>
              <a:t>Although all electricity is the same when you use it,</a:t>
            </a:r>
          </a:p>
          <a:p>
            <a:r>
              <a:rPr lang="en-US" baseline="0" dirty="0"/>
              <a:t>It is not the same when you generate it.</a:t>
            </a:r>
          </a:p>
          <a:p>
            <a:endParaRPr lang="en-US" baseline="0" dirty="0"/>
          </a:p>
          <a:p>
            <a:r>
              <a:rPr lang="en-US" baseline="0" dirty="0"/>
              <a:t>Fossil fuels have many hidden costs that are born by society: climate change, pollution, international tensions.</a:t>
            </a:r>
          </a:p>
          <a:p>
            <a:endParaRPr lang="en-US" baseline="0" dirty="0"/>
          </a:p>
          <a:p>
            <a:r>
              <a:rPr lang="en-US" baseline="0" dirty="0"/>
              <a:t>Solar energy has greater value to society, so it should have a higher price.</a:t>
            </a:r>
          </a:p>
          <a:p>
            <a:endParaRPr lang="en-US" baseline="0" dirty="0"/>
          </a:p>
          <a:p>
            <a:r>
              <a:rPr lang="en-US" baseline="0" dirty="0"/>
              <a:t>Germany and Japan set high feed-in tariffs for solar to reflect its value, and their solar industry boomed.</a:t>
            </a:r>
          </a:p>
          <a:p>
            <a:endParaRPr lang="en-US" baseline="0" dirty="0"/>
          </a:p>
          <a:p>
            <a:r>
              <a:rPr lang="en-US" baseline="0" dirty="0"/>
              <a:t>If carbon credits are ever enacted for solar, as is being done in certain parts of the world, that would raise the income.</a:t>
            </a:r>
          </a:p>
          <a:p>
            <a:endParaRPr lang="en-US" baseline="0" dirty="0"/>
          </a:p>
          <a:p>
            <a:r>
              <a:rPr lang="en-US" baseline="0" dirty="0"/>
              <a:t>And new methods of selling solar electricity,  besides directly to the reluctant local utility company, are being adopted using block chain technology for peer-to-peer transactions.</a:t>
            </a:r>
          </a:p>
          <a:p>
            <a:endParaRPr lang="en-US" baseline="0" dirty="0"/>
          </a:p>
          <a:p>
            <a:r>
              <a:rPr lang="en-US" baseline="0" dirty="0"/>
              <a:t>These transactions use Solar Coins, which are like Bitcoins.</a:t>
            </a:r>
          </a:p>
          <a:p>
            <a:endParaRPr lang="en-US" dirty="0"/>
          </a:p>
        </p:txBody>
      </p:sp>
      <p:sp>
        <p:nvSpPr>
          <p:cNvPr id="4" name="Slide Number Placeholder 3"/>
          <p:cNvSpPr>
            <a:spLocks noGrp="1"/>
          </p:cNvSpPr>
          <p:nvPr>
            <p:ph type="sldNum" sz="quarter" idx="10"/>
          </p:nvPr>
        </p:nvSpPr>
        <p:spPr/>
        <p:txBody>
          <a:bodyPr/>
          <a:lstStyle/>
          <a:p>
            <a:fld id="{E6BFB864-4FF3-4F1F-BAE5-30734B238B46}" type="slidenum">
              <a:rPr lang="en-US" smtClean="0"/>
              <a:t>21</a:t>
            </a:fld>
            <a:endParaRPr lang="en-US"/>
          </a:p>
        </p:txBody>
      </p:sp>
    </p:spTree>
    <p:extLst>
      <p:ext uri="{BB962C8B-B14F-4D97-AF65-F5344CB8AC3E}">
        <p14:creationId xmlns:p14="http://schemas.microsoft.com/office/powerpoint/2010/main" val="11900521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co-op rep then said that her child</a:t>
            </a:r>
            <a:r>
              <a:rPr lang="en-US" baseline="0" dirty="0"/>
              <a:t> was already in the program. </a:t>
            </a:r>
          </a:p>
          <a:p>
            <a:endParaRPr lang="en-US" baseline="0" dirty="0"/>
          </a:p>
          <a:p>
            <a:r>
              <a:rPr lang="en-US" baseline="0" dirty="0"/>
              <a:t>As a parent, she acts as the proxy member of the co-op until the child reaches 18.</a:t>
            </a:r>
          </a:p>
          <a:p>
            <a:endParaRPr lang="en-US" baseline="0" dirty="0"/>
          </a:p>
          <a:p>
            <a:r>
              <a:rPr lang="en-US" baseline="0" dirty="0"/>
              <a:t>She said her daughter visits the solar farm and sees her panels, </a:t>
            </a:r>
          </a:p>
          <a:p>
            <a:endParaRPr lang="en-US" baseline="0" dirty="0"/>
          </a:p>
          <a:p>
            <a:r>
              <a:rPr lang="en-US" baseline="0" dirty="0"/>
              <a:t>She knows that they generate clean solar electricity which helps the world,</a:t>
            </a:r>
          </a:p>
          <a:p>
            <a:r>
              <a:rPr lang="en-US" baseline="0" dirty="0"/>
              <a:t>in her name! because her name shows on a plaque mounted to the panels.</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She’s only 8, but she gets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we buy the carbon credits that her system generates</a:t>
            </a:r>
            <a:r>
              <a:rPr lang="en-US" baseline="0" dirty="0"/>
              <a:t> through the Solar Coin program.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In effect, we are buying our solar electricity from our daughter, which we think is pretty cool.</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E6BFB864-4FF3-4F1F-BAE5-30734B238B46}" type="slidenum">
              <a:rPr lang="en-US" smtClean="0"/>
              <a:t>22</a:t>
            </a:fld>
            <a:endParaRPr lang="en-US"/>
          </a:p>
        </p:txBody>
      </p:sp>
    </p:spTree>
    <p:extLst>
      <p:ext uri="{BB962C8B-B14F-4D97-AF65-F5344CB8AC3E}">
        <p14:creationId xmlns:p14="http://schemas.microsoft.com/office/powerpoint/2010/main" val="15552467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am I doing this?</a:t>
            </a:r>
          </a:p>
          <a:p>
            <a:endParaRPr lang="en-US" dirty="0"/>
          </a:p>
          <a:p>
            <a:r>
              <a:rPr lang="en-US" dirty="0"/>
              <a:t>We have seen how people are having</a:t>
            </a:r>
            <a:r>
              <a:rPr lang="en-US" baseline="0" dirty="0"/>
              <a:t> a hard time finding work in their field because of robotics and artificial intelligence, and fear for the future of work for our daughter.</a:t>
            </a:r>
          </a:p>
          <a:p>
            <a:endParaRPr lang="en-US" dirty="0"/>
          </a:p>
          <a:p>
            <a:r>
              <a:rPr lang="en-US" dirty="0"/>
              <a:t>And we liked</a:t>
            </a:r>
            <a:r>
              <a:rPr lang="en-US" baseline="0" dirty="0"/>
              <a:t> the idea of doing</a:t>
            </a:r>
            <a:r>
              <a:rPr lang="en-US" dirty="0"/>
              <a:t> solar because our child will be having to cope with a hotter world, and I wanted her to know that we did something.</a:t>
            </a:r>
          </a:p>
          <a:p>
            <a:endParaRPr lang="en-US" dirty="0"/>
          </a:p>
          <a:p>
            <a:r>
              <a:rPr lang="en-US" dirty="0"/>
              <a:t>We are renters, and could</a:t>
            </a:r>
            <a:r>
              <a:rPr lang="en-US" baseline="0" dirty="0"/>
              <a:t> not do solar on our own roof, so this program worked for us.</a:t>
            </a:r>
          </a:p>
          <a:p>
            <a:endParaRPr lang="en-US" baseline="0" dirty="0"/>
          </a:p>
          <a:p>
            <a:r>
              <a:rPr lang="en-US" baseline="0" dirty="0"/>
              <a:t>So we hope this action will add a measure of security for our child, at a very low risk to us.</a:t>
            </a:r>
            <a:endParaRPr lang="en-US" dirty="0"/>
          </a:p>
        </p:txBody>
      </p:sp>
      <p:sp>
        <p:nvSpPr>
          <p:cNvPr id="4" name="Slide Number Placeholder 3"/>
          <p:cNvSpPr>
            <a:spLocks noGrp="1"/>
          </p:cNvSpPr>
          <p:nvPr>
            <p:ph type="sldNum" sz="quarter" idx="10"/>
          </p:nvPr>
        </p:nvSpPr>
        <p:spPr/>
        <p:txBody>
          <a:bodyPr/>
          <a:lstStyle/>
          <a:p>
            <a:fld id="{E6BFB864-4FF3-4F1F-BAE5-30734B238B46}" type="slidenum">
              <a:rPr lang="en-US" smtClean="0"/>
              <a:t>23</a:t>
            </a:fld>
            <a:endParaRPr lang="en-US"/>
          </a:p>
        </p:txBody>
      </p:sp>
    </p:spTree>
    <p:extLst>
      <p:ext uri="{BB962C8B-B14F-4D97-AF65-F5344CB8AC3E}">
        <p14:creationId xmlns:p14="http://schemas.microsoft.com/office/powerpoint/2010/main" val="9558426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 my idea to generate basic incomes from solar energy can succeed because:</a:t>
            </a:r>
          </a:p>
          <a:p>
            <a:endParaRPr lang="en-US" dirty="0"/>
          </a:p>
          <a:p>
            <a:r>
              <a:rPr lang="en-US" dirty="0"/>
              <a:t>Solar energy is inexhaustible and available all over the planet.</a:t>
            </a:r>
          </a:p>
          <a:p>
            <a:endParaRPr lang="en-US" dirty="0"/>
          </a:p>
          <a:p>
            <a:r>
              <a:rPr lang="en-US" dirty="0"/>
              <a:t>Solar energy can generate economic value through solar panels.</a:t>
            </a:r>
          </a:p>
          <a:p>
            <a:endParaRPr lang="en-US" dirty="0"/>
          </a:p>
          <a:p>
            <a:r>
              <a:rPr lang="en-US" dirty="0"/>
              <a:t>We can translate that value into basic incomes for everyone.</a:t>
            </a:r>
          </a:p>
          <a:p>
            <a:endParaRPr lang="en-US" dirty="0"/>
          </a:p>
          <a:p>
            <a:r>
              <a:rPr lang="en-US" dirty="0"/>
              <a:t>We just need to figure out how to make it work, because it is worth making it work.</a:t>
            </a:r>
          </a:p>
          <a:p>
            <a:endParaRPr lang="en-US" dirty="0"/>
          </a:p>
          <a:p>
            <a:r>
              <a:rPr lang="en-US" dirty="0"/>
              <a:t>What I’m offering</a:t>
            </a:r>
            <a:r>
              <a:rPr lang="en-US" baseline="0" dirty="0"/>
              <a:t> is a new way of doing basic incomes</a:t>
            </a:r>
          </a:p>
          <a:p>
            <a:r>
              <a:rPr lang="en-US" baseline="0" dirty="0"/>
              <a:t>And a new reason for doing solar energy,</a:t>
            </a:r>
          </a:p>
          <a:p>
            <a:r>
              <a:rPr lang="en-US" baseline="0" dirty="0"/>
              <a:t>And the combination of these two ideas is greater than either one alone.</a:t>
            </a:r>
            <a:br>
              <a:rPr lang="en-US" baseline="0" dirty="0"/>
            </a:br>
            <a:r>
              <a:rPr lang="en-US" baseline="0" dirty="0"/>
              <a:t>And we can start today.</a:t>
            </a:r>
          </a:p>
          <a:p>
            <a:endParaRPr lang="en-US" baseline="0" dirty="0"/>
          </a:p>
          <a:p>
            <a:r>
              <a:rPr lang="en-US" baseline="0" dirty="0"/>
              <a:t>Thank you.</a:t>
            </a:r>
            <a:endParaRPr lang="en-US" dirty="0"/>
          </a:p>
          <a:p>
            <a:endParaRPr lang="en-US" dirty="0"/>
          </a:p>
        </p:txBody>
      </p:sp>
      <p:sp>
        <p:nvSpPr>
          <p:cNvPr id="4" name="Slide Number Placeholder 3"/>
          <p:cNvSpPr>
            <a:spLocks noGrp="1"/>
          </p:cNvSpPr>
          <p:nvPr>
            <p:ph type="sldNum" sz="quarter" idx="10"/>
          </p:nvPr>
        </p:nvSpPr>
        <p:spPr/>
        <p:txBody>
          <a:bodyPr/>
          <a:lstStyle/>
          <a:p>
            <a:fld id="{E6BFB864-4FF3-4F1F-BAE5-30734B238B46}" type="slidenum">
              <a:rPr lang="en-US" smtClean="0"/>
              <a:t>24</a:t>
            </a:fld>
            <a:endParaRPr lang="en-US"/>
          </a:p>
        </p:txBody>
      </p:sp>
    </p:spTree>
    <p:extLst>
      <p:ext uri="{BB962C8B-B14F-4D97-AF65-F5344CB8AC3E}">
        <p14:creationId xmlns:p14="http://schemas.microsoft.com/office/powerpoint/2010/main" val="39839489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hope this scenario that I’ve described stimulates your thinking</a:t>
            </a:r>
            <a:r>
              <a:rPr lang="en-US" baseline="0" dirty="0"/>
              <a:t> about this idea.</a:t>
            </a:r>
          </a:p>
          <a:p>
            <a:endParaRPr lang="en-US" baseline="0" dirty="0"/>
          </a:p>
          <a:p>
            <a:r>
              <a:rPr lang="en-US" baseline="0" dirty="0"/>
              <a:t>There is a lot I could not cover in such a short talk.</a:t>
            </a:r>
          </a:p>
          <a:p>
            <a:endParaRPr lang="en-US" baseline="0" dirty="0"/>
          </a:p>
          <a:p>
            <a:r>
              <a:rPr lang="en-US" baseline="0" dirty="0"/>
              <a:t>I have developed it further in a short book that I will be publishing later this year.</a:t>
            </a:r>
          </a:p>
          <a:p>
            <a:endParaRPr lang="en-US" baseline="0" dirty="0"/>
          </a:p>
          <a:p>
            <a:r>
              <a:rPr lang="en-US" baseline="0" dirty="0"/>
              <a:t>If you would like to get a free copy to review, see me afterward.  I would love to hear your comments.</a:t>
            </a:r>
          </a:p>
          <a:p>
            <a:endParaRPr lang="en-US" baseline="0" dirty="0"/>
          </a:p>
          <a:p>
            <a:r>
              <a:rPr lang="en-US" baseline="0" dirty="0"/>
              <a:t>I hope to see this idea developed in lots of different directions.  For example, governments could be involved.</a:t>
            </a:r>
          </a:p>
          <a:p>
            <a:endParaRPr lang="en-US" baseline="0" dirty="0"/>
          </a:p>
          <a:p>
            <a:r>
              <a:rPr lang="en-US" baseline="0" dirty="0"/>
              <a:t>There are, no doubt,  many approaches, and many problems to be sorted out with each approach.</a:t>
            </a:r>
          </a:p>
          <a:p>
            <a:endParaRPr lang="en-US" baseline="0" dirty="0"/>
          </a:p>
          <a:p>
            <a:r>
              <a:rPr lang="en-US" baseline="0" dirty="0"/>
              <a:t>But I believe this idea has legs.</a:t>
            </a:r>
          </a:p>
          <a:p>
            <a:endParaRPr lang="en-US" baseline="0" dirty="0"/>
          </a:p>
        </p:txBody>
      </p:sp>
      <p:sp>
        <p:nvSpPr>
          <p:cNvPr id="4" name="Slide Number Placeholder 3"/>
          <p:cNvSpPr>
            <a:spLocks noGrp="1"/>
          </p:cNvSpPr>
          <p:nvPr>
            <p:ph type="sldNum" sz="quarter" idx="10"/>
          </p:nvPr>
        </p:nvSpPr>
        <p:spPr/>
        <p:txBody>
          <a:bodyPr/>
          <a:lstStyle/>
          <a:p>
            <a:fld id="{E6BFB864-4FF3-4F1F-BAE5-30734B238B46}" type="slidenum">
              <a:rPr lang="en-US" smtClean="0"/>
              <a:t>25</a:t>
            </a:fld>
            <a:endParaRPr lang="en-US"/>
          </a:p>
        </p:txBody>
      </p:sp>
    </p:spTree>
    <p:extLst>
      <p:ext uri="{BB962C8B-B14F-4D97-AF65-F5344CB8AC3E}">
        <p14:creationId xmlns:p14="http://schemas.microsoft.com/office/powerpoint/2010/main" val="3544387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all know, global warming</a:t>
            </a:r>
            <a:r>
              <a:rPr lang="en-US" baseline="0" dirty="0"/>
              <a:t> is caused primarily by carbon dioxide released from burning fossil fuels.</a:t>
            </a:r>
          </a:p>
          <a:p>
            <a:endParaRPr lang="en-US" dirty="0"/>
          </a:p>
          <a:p>
            <a:r>
              <a:rPr lang="en-US" dirty="0"/>
              <a:t>Climate models</a:t>
            </a:r>
            <a:r>
              <a:rPr lang="en-US" baseline="0" dirty="0"/>
              <a:t> show that unless carbon emissions are drastically cut, we are on track for large temperature increases across the globe, which will:</a:t>
            </a:r>
          </a:p>
          <a:p>
            <a:endParaRPr lang="en-US" baseline="0" dirty="0"/>
          </a:p>
          <a:p>
            <a:r>
              <a:rPr lang="en-US" baseline="0" dirty="0"/>
              <a:t>Raise sea levels and flood coastal areas,</a:t>
            </a:r>
          </a:p>
          <a:p>
            <a:r>
              <a:rPr lang="en-US" baseline="0" dirty="0"/>
              <a:t>Alter rainfall patterns that agriculture depends on, creating food shortages and mass migrations.</a:t>
            </a:r>
          </a:p>
          <a:p>
            <a:r>
              <a:rPr lang="en-US" baseline="0" dirty="0"/>
              <a:t>And Drive animal and plant species into extinction.</a:t>
            </a:r>
          </a:p>
          <a:p>
            <a:endParaRPr lang="en-US" baseline="0" dirty="0"/>
          </a:p>
        </p:txBody>
      </p:sp>
      <p:sp>
        <p:nvSpPr>
          <p:cNvPr id="4" name="Slide Number Placeholder 3"/>
          <p:cNvSpPr>
            <a:spLocks noGrp="1"/>
          </p:cNvSpPr>
          <p:nvPr>
            <p:ph type="sldNum" sz="quarter" idx="10"/>
          </p:nvPr>
        </p:nvSpPr>
        <p:spPr/>
        <p:txBody>
          <a:bodyPr/>
          <a:lstStyle/>
          <a:p>
            <a:fld id="{E6BFB864-4FF3-4F1F-BAE5-30734B238B46}" type="slidenum">
              <a:rPr lang="en-US" smtClean="0"/>
              <a:t>3</a:t>
            </a:fld>
            <a:endParaRPr lang="en-US"/>
          </a:p>
        </p:txBody>
      </p:sp>
    </p:spTree>
    <p:extLst>
      <p:ext uri="{BB962C8B-B14F-4D97-AF65-F5344CB8AC3E}">
        <p14:creationId xmlns:p14="http://schemas.microsoft.com/office/powerpoint/2010/main" val="2678451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not doing enough. The</a:t>
            </a:r>
            <a:r>
              <a:rPr lang="en-US" baseline="0" dirty="0"/>
              <a:t> only international treaty in place is the Paris climate accord, which is inadequate.</a:t>
            </a:r>
          </a:p>
          <a:p>
            <a:endParaRPr lang="en-US" baseline="0" dirty="0"/>
          </a:p>
          <a:p>
            <a:r>
              <a:rPr lang="en-US" baseline="0" dirty="0"/>
              <a:t>If we pursue business as usual, we are on track for a 4.2 degree rise by 2100.</a:t>
            </a:r>
          </a:p>
          <a:p>
            <a:endParaRPr lang="en-US" baseline="0" dirty="0"/>
          </a:p>
          <a:p>
            <a:r>
              <a:rPr lang="en-US" baseline="0" dirty="0"/>
              <a:t>If all the pledges for the Paris accord are met, which is doubtful, it will still produce a 3.3 degrees rise, </a:t>
            </a:r>
          </a:p>
          <a:p>
            <a:r>
              <a:rPr lang="en-US" baseline="0" dirty="0"/>
              <a:t>far more than the goal of 1.5 degrees. </a:t>
            </a:r>
          </a:p>
          <a:p>
            <a:endParaRPr lang="en-US" baseline="0" dirty="0"/>
          </a:p>
          <a:p>
            <a:r>
              <a:rPr lang="en-US" baseline="0" dirty="0"/>
              <a:t>It’s Not enough.</a:t>
            </a:r>
            <a:endParaRPr lang="en-US" dirty="0"/>
          </a:p>
        </p:txBody>
      </p:sp>
      <p:sp>
        <p:nvSpPr>
          <p:cNvPr id="4" name="Slide Number Placeholder 3"/>
          <p:cNvSpPr>
            <a:spLocks noGrp="1"/>
          </p:cNvSpPr>
          <p:nvPr>
            <p:ph type="sldNum" sz="quarter" idx="10"/>
          </p:nvPr>
        </p:nvSpPr>
        <p:spPr/>
        <p:txBody>
          <a:bodyPr/>
          <a:lstStyle/>
          <a:p>
            <a:fld id="{E6BFB864-4FF3-4F1F-BAE5-30734B238B46}" type="slidenum">
              <a:rPr lang="en-US" smtClean="0"/>
              <a:t>4</a:t>
            </a:fld>
            <a:endParaRPr lang="en-US"/>
          </a:p>
        </p:txBody>
      </p:sp>
    </p:spTree>
    <p:extLst>
      <p:ext uri="{BB962C8B-B14F-4D97-AF65-F5344CB8AC3E}">
        <p14:creationId xmlns:p14="http://schemas.microsoft.com/office/powerpoint/2010/main" val="3841919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same time,</a:t>
            </a:r>
          </a:p>
          <a:p>
            <a:r>
              <a:rPr lang="en-US" dirty="0"/>
              <a:t>Inequality will get worse</a:t>
            </a:r>
            <a:r>
              <a:rPr lang="en-US" baseline="0" dirty="0"/>
              <a:t> as regular jobs are replaced by robots, artificial intelligence, and off shoring.</a:t>
            </a:r>
          </a:p>
          <a:p>
            <a:endParaRPr lang="en-US" baseline="0" dirty="0"/>
          </a:p>
          <a:p>
            <a:r>
              <a:rPr lang="en-US" baseline="0" dirty="0"/>
              <a:t>No one knows what jobs will be threatened as AI develops, </a:t>
            </a:r>
          </a:p>
          <a:p>
            <a:endParaRPr lang="en-US" baseline="0" dirty="0"/>
          </a:p>
          <a:p>
            <a:r>
              <a:rPr lang="en-US" baseline="0" dirty="0"/>
              <a:t>But In a nutshell, Machines are cheaper than people, it’s simple economics.</a:t>
            </a:r>
            <a:endParaRPr lang="en-US" dirty="0"/>
          </a:p>
        </p:txBody>
      </p:sp>
      <p:sp>
        <p:nvSpPr>
          <p:cNvPr id="4" name="Slide Number Placeholder 3"/>
          <p:cNvSpPr>
            <a:spLocks noGrp="1"/>
          </p:cNvSpPr>
          <p:nvPr>
            <p:ph type="sldNum" sz="quarter" idx="10"/>
          </p:nvPr>
        </p:nvSpPr>
        <p:spPr/>
        <p:txBody>
          <a:bodyPr/>
          <a:lstStyle/>
          <a:p>
            <a:fld id="{E6BFB864-4FF3-4F1F-BAE5-30734B238B46}" type="slidenum">
              <a:rPr lang="en-US" smtClean="0"/>
              <a:t>5</a:t>
            </a:fld>
            <a:endParaRPr lang="en-US"/>
          </a:p>
        </p:txBody>
      </p:sp>
    </p:spTree>
    <p:extLst>
      <p:ext uri="{BB962C8B-B14F-4D97-AF65-F5344CB8AC3E}">
        <p14:creationId xmlns:p14="http://schemas.microsoft.com/office/powerpoint/2010/main" val="4220534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universal basic income, the subject of this</a:t>
            </a:r>
            <a:r>
              <a:rPr lang="en-US" baseline="0" dirty="0"/>
              <a:t> conference, is seen as a partial solution to this growing inequality.</a:t>
            </a:r>
          </a:p>
          <a:p>
            <a:r>
              <a:rPr lang="en-US" baseline="0" dirty="0"/>
              <a:t>But getting public support is difficult.</a:t>
            </a:r>
          </a:p>
          <a:p>
            <a:endParaRPr lang="en-US" baseline="0" dirty="0"/>
          </a:p>
          <a:p>
            <a:r>
              <a:rPr lang="en-US" baseline="0" dirty="0"/>
              <a:t>A survey taken in the UK in 2017 shows that most people are in favor of universal basic incomes, before they find out how it is funded. In the survey,</a:t>
            </a:r>
          </a:p>
          <a:p>
            <a:r>
              <a:rPr lang="en-US" baseline="0" dirty="0"/>
              <a:t>49% responded positively</a:t>
            </a:r>
          </a:p>
          <a:p>
            <a:r>
              <a:rPr lang="en-US" baseline="0" dirty="0"/>
              <a:t>26% responded negatively</a:t>
            </a:r>
          </a:p>
          <a:p>
            <a:r>
              <a:rPr lang="en-US" baseline="0" dirty="0"/>
              <a:t>The support flipped when they were told taxes would need to be raised to fund it:</a:t>
            </a:r>
          </a:p>
          <a:p>
            <a:r>
              <a:rPr lang="en-US" baseline="0" dirty="0"/>
              <a:t>Only 30% in favor</a:t>
            </a:r>
          </a:p>
          <a:p>
            <a:r>
              <a:rPr lang="en-US" baseline="0" dirty="0"/>
              <a:t>And 40% opposed</a:t>
            </a:r>
          </a:p>
          <a:p>
            <a:endParaRPr lang="en-US" baseline="0" dirty="0"/>
          </a:p>
          <a:p>
            <a:r>
              <a:rPr lang="en-US" baseline="0" dirty="0"/>
              <a:t>What this survey shows is that people think the current economy is unfair, so they support basic incomes.</a:t>
            </a:r>
          </a:p>
          <a:p>
            <a:r>
              <a:rPr lang="en-US" baseline="0" dirty="0"/>
              <a:t>But taking tax money from working people to give to possibly non-working people is seen as unfair.</a:t>
            </a:r>
          </a:p>
          <a:p>
            <a:endParaRPr lang="en-US" baseline="0" dirty="0"/>
          </a:p>
          <a:p>
            <a:r>
              <a:rPr lang="en-US" baseline="0" dirty="0"/>
              <a:t>As a result, little progress is being made on both of these major world-wide problems,</a:t>
            </a:r>
          </a:p>
          <a:p>
            <a:r>
              <a:rPr lang="en-US" baseline="0" dirty="0"/>
              <a:t>global warming and inequality, so they continue to get worse.</a:t>
            </a:r>
            <a:endParaRPr lang="en-US" dirty="0"/>
          </a:p>
        </p:txBody>
      </p:sp>
      <p:sp>
        <p:nvSpPr>
          <p:cNvPr id="4" name="Slide Number Placeholder 3"/>
          <p:cNvSpPr>
            <a:spLocks noGrp="1"/>
          </p:cNvSpPr>
          <p:nvPr>
            <p:ph type="sldNum" sz="quarter" idx="10"/>
          </p:nvPr>
        </p:nvSpPr>
        <p:spPr/>
        <p:txBody>
          <a:bodyPr/>
          <a:lstStyle/>
          <a:p>
            <a:fld id="{E6BFB864-4FF3-4F1F-BAE5-30734B238B46}" type="slidenum">
              <a:rPr lang="en-US" smtClean="0"/>
              <a:t>6</a:t>
            </a:fld>
            <a:endParaRPr lang="en-US"/>
          </a:p>
        </p:txBody>
      </p:sp>
    </p:spTree>
    <p:extLst>
      <p:ext uri="{BB962C8B-B14F-4D97-AF65-F5344CB8AC3E}">
        <p14:creationId xmlns:p14="http://schemas.microsoft.com/office/powerpoint/2010/main" val="3216600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Einstein wrote in 1946: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000000"/>
                </a:solidFill>
              </a:rPr>
              <a:t>“A new type of thinking is essential if mankind is to survive and move toward higher levels”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i="1"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i="0" dirty="0">
                <a:solidFill>
                  <a:srgbClr val="000000"/>
                </a:solidFill>
              </a:rPr>
              <a:t>It turns out that there is a way to fund basic incomes for</a:t>
            </a:r>
            <a:r>
              <a:rPr lang="en-US" sz="2000" i="0" baseline="0" dirty="0">
                <a:solidFill>
                  <a:srgbClr val="000000"/>
                </a:solidFill>
              </a:rPr>
              <a:t> everyone, and I mean everyone in the world, without taxes,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i="0" baseline="0" dirty="0">
                <a:solidFill>
                  <a:srgbClr val="000000"/>
                </a:solidFill>
              </a:rPr>
              <a:t>And address climate change at the same time.</a:t>
            </a:r>
            <a:endParaRPr lang="en-US" sz="2000" i="0" dirty="0">
              <a:solidFill>
                <a:srgbClr val="000000"/>
              </a:solidFill>
            </a:endParaRPr>
          </a:p>
          <a:p>
            <a:endParaRPr lang="en-US" sz="2000" dirty="0"/>
          </a:p>
        </p:txBody>
      </p:sp>
      <p:sp>
        <p:nvSpPr>
          <p:cNvPr id="4" name="Slide Number Placeholder 3"/>
          <p:cNvSpPr>
            <a:spLocks noGrp="1"/>
          </p:cNvSpPr>
          <p:nvPr>
            <p:ph type="sldNum" sz="quarter" idx="10"/>
          </p:nvPr>
        </p:nvSpPr>
        <p:spPr/>
        <p:txBody>
          <a:bodyPr/>
          <a:lstStyle/>
          <a:p>
            <a:fld id="{E6BFB864-4FF3-4F1F-BAE5-30734B238B46}" type="slidenum">
              <a:rPr lang="en-US" smtClean="0"/>
              <a:t>7</a:t>
            </a:fld>
            <a:endParaRPr lang="en-US"/>
          </a:p>
        </p:txBody>
      </p:sp>
    </p:spTree>
    <p:extLst>
      <p:ext uri="{BB962C8B-B14F-4D97-AF65-F5344CB8AC3E}">
        <p14:creationId xmlns:p14="http://schemas.microsoft.com/office/powerpoint/2010/main" val="1346618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new idea is to use solar energy to generate basic incomes.</a:t>
            </a:r>
          </a:p>
          <a:p>
            <a:r>
              <a:rPr lang="en-US" dirty="0"/>
              <a:t>The basic idea is to install lots of solar photovoltaic panels, sell the electricity they generate, and use the money to pay for basic incomes.</a:t>
            </a:r>
          </a:p>
        </p:txBody>
      </p:sp>
      <p:sp>
        <p:nvSpPr>
          <p:cNvPr id="4" name="Slide Number Placeholder 3"/>
          <p:cNvSpPr>
            <a:spLocks noGrp="1"/>
          </p:cNvSpPr>
          <p:nvPr>
            <p:ph type="sldNum" sz="quarter" idx="10"/>
          </p:nvPr>
        </p:nvSpPr>
        <p:spPr/>
        <p:txBody>
          <a:bodyPr/>
          <a:lstStyle/>
          <a:p>
            <a:fld id="{E6BFB864-4FF3-4F1F-BAE5-30734B238B46}" type="slidenum">
              <a:rPr lang="en-US" smtClean="0"/>
              <a:t>8</a:t>
            </a:fld>
            <a:endParaRPr lang="en-US"/>
          </a:p>
        </p:txBody>
      </p:sp>
    </p:spTree>
    <p:extLst>
      <p:ext uri="{BB962C8B-B14F-4D97-AF65-F5344CB8AC3E}">
        <p14:creationId xmlns:p14="http://schemas.microsoft.com/office/powerpoint/2010/main" val="2531537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idea</a:t>
            </a:r>
            <a:r>
              <a:rPr lang="en-US" baseline="0" dirty="0"/>
              <a:t> has solid fundamentals, based on four observations.</a:t>
            </a:r>
          </a:p>
          <a:p>
            <a:pPr marL="331470" indent="-514350">
              <a:buFont typeface="+mj-lt"/>
              <a:buAutoNum type="arabicPeriod"/>
            </a:pPr>
            <a:r>
              <a:rPr lang="en-US" dirty="0"/>
              <a:t>Solar energy is inexhaustible. The sun will not run out of energy.</a:t>
            </a:r>
          </a:p>
          <a:p>
            <a:pPr marL="514350" indent="-514350">
              <a:buFont typeface="+mj-lt"/>
              <a:buAutoNum type="arabicPeriod"/>
            </a:pPr>
            <a:r>
              <a:rPr lang="en-US" dirty="0"/>
              <a:t>Solar energy is available all over the surface of the earth. Not equally,</a:t>
            </a:r>
            <a:r>
              <a:rPr lang="en-US" baseline="0" dirty="0"/>
              <a:t> but available.</a:t>
            </a:r>
            <a:endParaRPr lang="en-US" dirty="0"/>
          </a:p>
          <a:p>
            <a:pPr marL="514350" indent="-514350">
              <a:buFont typeface="+mj-lt"/>
              <a:buAutoNum type="arabicPeriod"/>
            </a:pPr>
            <a:r>
              <a:rPr lang="en-US" dirty="0"/>
              <a:t>Sunlight hitting a photovoltaic (PV) panel generates electricity.</a:t>
            </a:r>
          </a:p>
          <a:p>
            <a:pPr marL="331470" indent="-514350">
              <a:buFont typeface="+mj-lt"/>
              <a:buAutoNum type="arabicPeriod"/>
            </a:pPr>
            <a:r>
              <a:rPr lang="en-US" dirty="0"/>
              <a:t>Electricity is useful, so people pay money for it. </a:t>
            </a:r>
          </a:p>
          <a:p>
            <a:endParaRPr lang="en-US" baseline="0" dirty="0"/>
          </a:p>
          <a:p>
            <a:r>
              <a:rPr lang="en-US" baseline="0" dirty="0"/>
              <a:t>So with the right setup, we can use that money for basic incomes.</a:t>
            </a:r>
          </a:p>
          <a:p>
            <a:endParaRPr lang="en-US" baseline="0" dirty="0"/>
          </a:p>
          <a:p>
            <a:r>
              <a:rPr lang="en-US" baseline="0" dirty="0"/>
              <a:t>And the sun is big enough to supply a basic income for everyone.</a:t>
            </a:r>
            <a:endParaRPr lang="en-US" dirty="0"/>
          </a:p>
        </p:txBody>
      </p:sp>
      <p:sp>
        <p:nvSpPr>
          <p:cNvPr id="4" name="Slide Number Placeholder 3"/>
          <p:cNvSpPr>
            <a:spLocks noGrp="1"/>
          </p:cNvSpPr>
          <p:nvPr>
            <p:ph type="sldNum" sz="quarter" idx="10"/>
          </p:nvPr>
        </p:nvSpPr>
        <p:spPr/>
        <p:txBody>
          <a:bodyPr/>
          <a:lstStyle/>
          <a:p>
            <a:fld id="{E6BFB864-4FF3-4F1F-BAE5-30734B238B46}" type="slidenum">
              <a:rPr lang="en-US" smtClean="0"/>
              <a:t>9</a:t>
            </a:fld>
            <a:endParaRPr lang="en-US"/>
          </a:p>
        </p:txBody>
      </p:sp>
    </p:spTree>
    <p:extLst>
      <p:ext uri="{BB962C8B-B14F-4D97-AF65-F5344CB8AC3E}">
        <p14:creationId xmlns:p14="http://schemas.microsoft.com/office/powerpoint/2010/main" val="939641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19-01-20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31994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19-01-20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818599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t>19-01-20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952646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1692" y="407791"/>
            <a:ext cx="8262649" cy="958302"/>
          </a:xfrm>
          <a:gradFill>
            <a:gsLst>
              <a:gs pos="0">
                <a:schemeClr val="bg2"/>
              </a:gs>
              <a:gs pos="100000">
                <a:schemeClr val="bg1"/>
              </a:gs>
            </a:gsLst>
            <a:lin ang="5400000" scaled="1"/>
          </a:gradFill>
          <a:ln>
            <a:solidFill>
              <a:schemeClr val="tx2">
                <a:lumMod val="75000"/>
              </a:schemeClr>
            </a:solidFill>
          </a:ln>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a:xfrm>
            <a:off x="451692" y="1619480"/>
            <a:ext cx="8262649" cy="4840305"/>
          </a:xfrm>
        </p:spPr>
        <p:txBody>
          <a:bodyPr/>
          <a:lstStyle>
            <a:lvl1pPr marL="274320" indent="-274320">
              <a:buClr>
                <a:srgbClr val="002060"/>
              </a:buClr>
              <a:buFont typeface="Wingdings" panose="05000000000000000000" pitchFamily="2" charset="2"/>
              <a:buChar char="§"/>
              <a:defRPr sz="3200"/>
            </a:lvl1pPr>
            <a:lvl2pPr marL="544068" indent="-342900">
              <a:buClr>
                <a:srgbClr val="002060"/>
              </a:buClr>
              <a:buFont typeface="Arial" panose="020B0604020202020204" pitchFamily="34" charset="0"/>
              <a:buChar char="•"/>
              <a:defRPr sz="24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13849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t>19-01-20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06204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19-01-20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688248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19-01-20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00974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19-01-20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399636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70483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32ABBEA6-7C60-4B02-AE87-00D78D8422AF}" type="datetimeFigureOut">
              <a:rPr lang="en-US" smtClean="0"/>
              <a:t>19-01-20</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031798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t>19-01-20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21469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smtClean="0"/>
              <a:t>19-01-20</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3570209"/>
      </p:ext>
    </p:extLst>
  </p:cSld>
  <p:clrMap bg1="lt1" tx1="dk1" bg2="lt2" tx2="dk2" accent1="accent1" accent2="accent2" accent3="accent3" accent4="accent4" accent5="accent5" accent6="accent6" hlink="hlink" folHlink="folHlink"/>
  <p:sldLayoutIdLst>
    <p:sldLayoutId id="2147484146" r:id="rId1"/>
    <p:sldLayoutId id="2147484147" r:id="rId2"/>
    <p:sldLayoutId id="2147484148" r:id="rId3"/>
    <p:sldLayoutId id="2147484149" r:id="rId4"/>
    <p:sldLayoutId id="2147484150" r:id="rId5"/>
    <p:sldLayoutId id="2147484151" r:id="rId6"/>
    <p:sldLayoutId id="2147484152" r:id="rId7"/>
    <p:sldLayoutId id="2147484153" r:id="rId8"/>
    <p:sldLayoutId id="2147484154" r:id="rId9"/>
    <p:sldLayoutId id="2147484155" r:id="rId10"/>
    <p:sldLayoutId id="2147484156"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hyperlink" Target="mailto:bobs@sandstonepublishing.com" TargetMode="External"/><Relationship Id="rId4"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2960" y="758952"/>
            <a:ext cx="7543800" cy="2707729"/>
          </a:xfrm>
        </p:spPr>
        <p:txBody>
          <a:bodyPr>
            <a:normAutofit/>
          </a:bodyPr>
          <a:lstStyle/>
          <a:p>
            <a:r>
              <a:rPr lang="en-US" sz="5400" dirty="0"/>
              <a:t>Using Solar Energy to Generate Basic Incomes</a:t>
            </a:r>
          </a:p>
        </p:txBody>
      </p:sp>
      <p:sp>
        <p:nvSpPr>
          <p:cNvPr id="3" name="Subtitle 2"/>
          <p:cNvSpPr>
            <a:spLocks noGrp="1"/>
          </p:cNvSpPr>
          <p:nvPr>
            <p:ph type="subTitle" idx="1"/>
          </p:nvPr>
        </p:nvSpPr>
        <p:spPr>
          <a:xfrm>
            <a:off x="822960" y="3577213"/>
            <a:ext cx="7543800" cy="1868994"/>
          </a:xfrm>
        </p:spPr>
        <p:txBody>
          <a:bodyPr>
            <a:normAutofit/>
          </a:bodyPr>
          <a:lstStyle/>
          <a:p>
            <a:r>
              <a:rPr lang="en-US" sz="2600" b="1" cap="none" dirty="0">
                <a:solidFill>
                  <a:schemeClr val="tx1"/>
                </a:solidFill>
              </a:rPr>
              <a:t>Robert Stayton</a:t>
            </a:r>
          </a:p>
          <a:p>
            <a:endParaRPr lang="en-US" sz="1800" b="1" cap="small" dirty="0"/>
          </a:p>
          <a:p>
            <a:r>
              <a:rPr lang="en-US" sz="1800" cap="none" dirty="0">
                <a:solidFill>
                  <a:schemeClr val="tx1"/>
                </a:solidFill>
                <a:latin typeface="Arial" panose="020B0604020202020204" pitchFamily="34" charset="0"/>
                <a:cs typeface="Arial" panose="020B0604020202020204" pitchFamily="34" charset="0"/>
              </a:rPr>
              <a:t>Author of </a:t>
            </a:r>
            <a:r>
              <a:rPr lang="en-US" sz="1800" b="1" i="1" cap="none" dirty="0">
                <a:solidFill>
                  <a:schemeClr val="tx1"/>
                </a:solidFill>
                <a:latin typeface="Arial" panose="020B0604020202020204" pitchFamily="34" charset="0"/>
                <a:cs typeface="Arial" panose="020B0604020202020204" pitchFamily="34" charset="0"/>
              </a:rPr>
              <a:t>Power Shift: From Fossil Energy To Dynamic Solar Power</a:t>
            </a:r>
            <a:r>
              <a:rPr lang="en-US" dirty="0"/>
              <a:t>	</a:t>
            </a:r>
          </a:p>
        </p:txBody>
      </p:sp>
    </p:spTree>
    <p:extLst>
      <p:ext uri="{BB962C8B-B14F-4D97-AF65-F5344CB8AC3E}">
        <p14:creationId xmlns:p14="http://schemas.microsoft.com/office/powerpoint/2010/main" val="15268817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3429" y="1204686"/>
            <a:ext cx="7373257" cy="2554545"/>
          </a:xfrm>
          <a:prstGeom prst="rect">
            <a:avLst/>
          </a:prstGeom>
          <a:noFill/>
        </p:spPr>
        <p:txBody>
          <a:bodyPr wrap="square" rtlCol="0">
            <a:spAutoFit/>
          </a:bodyPr>
          <a:lstStyle/>
          <a:p>
            <a:pPr algn="ctr"/>
            <a:r>
              <a:rPr lang="en-US" sz="8000" b="1" dirty="0"/>
              <a:t>Basic incomes not from taxes.</a:t>
            </a:r>
          </a:p>
        </p:txBody>
      </p:sp>
    </p:spTree>
    <p:extLst>
      <p:ext uri="{BB962C8B-B14F-4D97-AF65-F5344CB8AC3E}">
        <p14:creationId xmlns:p14="http://schemas.microsoft.com/office/powerpoint/2010/main" val="41950918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Improve the environment</a:t>
            </a:r>
          </a:p>
        </p:txBody>
      </p:sp>
      <p:sp>
        <p:nvSpPr>
          <p:cNvPr id="3" name="Content Placeholder 2"/>
          <p:cNvSpPr>
            <a:spLocks noGrp="1"/>
          </p:cNvSpPr>
          <p:nvPr>
            <p:ph idx="1"/>
          </p:nvPr>
        </p:nvSpPr>
        <p:spPr/>
        <p:txBody>
          <a:bodyPr/>
          <a:lstStyle/>
          <a:p>
            <a:r>
              <a:rPr lang="en-US" dirty="0"/>
              <a:t>Reduce global warming.</a:t>
            </a:r>
          </a:p>
          <a:p>
            <a:r>
              <a:rPr lang="en-US" dirty="0"/>
              <a:t>Reduce ocean acidification.</a:t>
            </a:r>
          </a:p>
          <a:p>
            <a:r>
              <a:rPr lang="en-US" dirty="0"/>
              <a:t>Reduce air pollution.</a:t>
            </a:r>
          </a:p>
          <a:p>
            <a:r>
              <a:rPr lang="en-US" dirty="0"/>
              <a:t>Reduce water pollution.</a:t>
            </a:r>
          </a:p>
          <a:p>
            <a:pPr marL="0" indent="0">
              <a:buNone/>
            </a:pPr>
            <a:endParaRPr lang="en-US" dirty="0"/>
          </a:p>
        </p:txBody>
      </p:sp>
    </p:spTree>
    <p:extLst>
      <p:ext uri="{BB962C8B-B14F-4D97-AF65-F5344CB8AC3E}">
        <p14:creationId xmlns:p14="http://schemas.microsoft.com/office/powerpoint/2010/main" val="1808571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28913" y="1291771"/>
            <a:ext cx="7155543" cy="4154984"/>
          </a:xfrm>
          <a:prstGeom prst="rect">
            <a:avLst/>
          </a:prstGeom>
          <a:noFill/>
        </p:spPr>
        <p:txBody>
          <a:bodyPr wrap="square" rtlCol="0">
            <a:spAutoFit/>
          </a:bodyPr>
          <a:lstStyle/>
          <a:p>
            <a:pPr algn="ctr"/>
            <a:r>
              <a:rPr lang="en-US" sz="8800" b="1" dirty="0">
                <a:solidFill>
                  <a:srgbClr val="0070C0"/>
                </a:solidFill>
              </a:rPr>
              <a:t>Government not </a:t>
            </a:r>
            <a:br>
              <a:rPr lang="en-US" sz="8800" b="1" dirty="0">
                <a:solidFill>
                  <a:srgbClr val="0070C0"/>
                </a:solidFill>
              </a:rPr>
            </a:br>
            <a:r>
              <a:rPr lang="en-US" sz="8800" b="1" dirty="0">
                <a:solidFill>
                  <a:srgbClr val="0070C0"/>
                </a:solidFill>
              </a:rPr>
              <a:t>required </a:t>
            </a:r>
          </a:p>
        </p:txBody>
      </p:sp>
    </p:spTree>
    <p:extLst>
      <p:ext uri="{BB962C8B-B14F-4D97-AF65-F5344CB8AC3E}">
        <p14:creationId xmlns:p14="http://schemas.microsoft.com/office/powerpoint/2010/main" val="13339423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kW PV for every newborn</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17304" y="1619250"/>
            <a:ext cx="6131617" cy="4840288"/>
          </a:xfrm>
        </p:spPr>
      </p:pic>
    </p:spTree>
    <p:extLst>
      <p:ext uri="{BB962C8B-B14F-4D97-AF65-F5344CB8AC3E}">
        <p14:creationId xmlns:p14="http://schemas.microsoft.com/office/powerpoint/2010/main" val="29140647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Jamie’s kilowatts on a solar farm</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80734" y="1619250"/>
            <a:ext cx="7004758" cy="4840288"/>
          </a:xfrm>
        </p:spPr>
      </p:pic>
    </p:spTree>
    <p:extLst>
      <p:ext uri="{BB962C8B-B14F-4D97-AF65-F5344CB8AC3E}">
        <p14:creationId xmlns:p14="http://schemas.microsoft.com/office/powerpoint/2010/main" val="1696832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Generates Common Solar Dividends</a:t>
            </a:r>
          </a:p>
        </p:txBody>
      </p:sp>
      <p:sp>
        <p:nvSpPr>
          <p:cNvPr id="3" name="Content Placeholder 2"/>
          <p:cNvSpPr>
            <a:spLocks noGrp="1"/>
          </p:cNvSpPr>
          <p:nvPr>
            <p:ph idx="1"/>
          </p:nvPr>
        </p:nvSpPr>
        <p:spPr/>
        <p:txBody>
          <a:bodyPr/>
          <a:lstStyle/>
          <a:p>
            <a:r>
              <a:rPr lang="en-US" dirty="0"/>
              <a:t>“Common” = available to everyone.</a:t>
            </a:r>
          </a:p>
          <a:p>
            <a:r>
              <a:rPr lang="en-US" dirty="0"/>
              <a:t>“Solar” = generated by solar energy.</a:t>
            </a:r>
          </a:p>
          <a:p>
            <a:r>
              <a:rPr lang="en-US" dirty="0"/>
              <a:t>“Dividends” = regular monthly payments.</a:t>
            </a:r>
          </a:p>
        </p:txBody>
      </p:sp>
    </p:spTree>
    <p:extLst>
      <p:ext uri="{BB962C8B-B14F-4D97-AF65-F5344CB8AC3E}">
        <p14:creationId xmlns:p14="http://schemas.microsoft.com/office/powerpoint/2010/main" val="25085343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pays for it?</a:t>
            </a:r>
          </a:p>
        </p:txBody>
      </p:sp>
      <p:sp>
        <p:nvSpPr>
          <p:cNvPr id="3" name="Content Placeholder 2"/>
          <p:cNvSpPr>
            <a:spLocks noGrp="1"/>
          </p:cNvSpPr>
          <p:nvPr>
            <p:ph idx="1"/>
          </p:nvPr>
        </p:nvSpPr>
        <p:spPr/>
        <p:txBody>
          <a:bodyPr/>
          <a:lstStyle/>
          <a:p>
            <a:r>
              <a:rPr lang="en-US" dirty="0"/>
              <a:t>The PV system pays for itself.</a:t>
            </a:r>
          </a:p>
          <a:p>
            <a:r>
              <a:rPr lang="en-US" dirty="0"/>
              <a:t>The first few years of electricity pay off the cost.</a:t>
            </a:r>
          </a:p>
          <a:p>
            <a:r>
              <a:rPr lang="en-US" dirty="0"/>
              <a:t>After payoff, income accrues to the member.</a:t>
            </a:r>
          </a:p>
        </p:txBody>
      </p:sp>
    </p:spTree>
    <p:extLst>
      <p:ext uri="{BB962C8B-B14F-4D97-AF65-F5344CB8AC3E}">
        <p14:creationId xmlns:p14="http://schemas.microsoft.com/office/powerpoint/2010/main" val="25436743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do dividends begin?</a:t>
            </a:r>
          </a:p>
        </p:txBody>
      </p:sp>
      <p:sp>
        <p:nvSpPr>
          <p:cNvPr id="3" name="Content Placeholder 2"/>
          <p:cNvSpPr>
            <a:spLocks noGrp="1"/>
          </p:cNvSpPr>
          <p:nvPr>
            <p:ph idx="1"/>
          </p:nvPr>
        </p:nvSpPr>
        <p:spPr/>
        <p:txBody>
          <a:bodyPr/>
          <a:lstStyle/>
          <a:p>
            <a:r>
              <a:rPr lang="en-US" dirty="0"/>
              <a:t>Monthly dividends begin at age 18</a:t>
            </a:r>
          </a:p>
          <a:p>
            <a:r>
              <a:rPr lang="en-US" dirty="0"/>
              <a:t>Payments do not go to the parents.</a:t>
            </a:r>
          </a:p>
          <a:p>
            <a:r>
              <a:rPr lang="en-US" dirty="0"/>
              <a:t>Held in escrow until age 18.</a:t>
            </a:r>
          </a:p>
          <a:p>
            <a:r>
              <a:rPr lang="en-US" dirty="0"/>
              <a:t>Deferred benefits, like Social Security.</a:t>
            </a:r>
          </a:p>
          <a:p>
            <a:endParaRPr lang="en-US" dirty="0"/>
          </a:p>
        </p:txBody>
      </p:sp>
    </p:spTree>
    <p:extLst>
      <p:ext uri="{BB962C8B-B14F-4D97-AF65-F5344CB8AC3E}">
        <p14:creationId xmlns:p14="http://schemas.microsoft.com/office/powerpoint/2010/main" val="25778424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long do dividends last?</a:t>
            </a:r>
          </a:p>
        </p:txBody>
      </p:sp>
      <p:sp>
        <p:nvSpPr>
          <p:cNvPr id="3" name="Content Placeholder 2"/>
          <p:cNvSpPr>
            <a:spLocks noGrp="1"/>
          </p:cNvSpPr>
          <p:nvPr>
            <p:ph idx="1"/>
          </p:nvPr>
        </p:nvSpPr>
        <p:spPr/>
        <p:txBody>
          <a:bodyPr/>
          <a:lstStyle/>
          <a:p>
            <a:r>
              <a:rPr lang="en-US" dirty="0"/>
              <a:t>For the life of the member.</a:t>
            </a:r>
          </a:p>
          <a:p>
            <a:r>
              <a:rPr lang="en-US" dirty="0"/>
              <a:t>Solar panels are replaced as needed by co-op.</a:t>
            </a:r>
          </a:p>
          <a:p>
            <a:r>
              <a:rPr lang="en-US" dirty="0"/>
              <a:t>Co-op is a long-lived institution.</a:t>
            </a:r>
          </a:p>
        </p:txBody>
      </p:sp>
    </p:spTree>
    <p:extLst>
      <p:ext uri="{BB962C8B-B14F-4D97-AF65-F5344CB8AC3E}">
        <p14:creationId xmlns:p14="http://schemas.microsoft.com/office/powerpoint/2010/main" val="1153864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owns it?</a:t>
            </a:r>
          </a:p>
        </p:txBody>
      </p:sp>
      <p:sp>
        <p:nvSpPr>
          <p:cNvPr id="3" name="Content Placeholder 2"/>
          <p:cNvSpPr>
            <a:spLocks noGrp="1"/>
          </p:cNvSpPr>
          <p:nvPr>
            <p:ph idx="1"/>
          </p:nvPr>
        </p:nvSpPr>
        <p:spPr/>
        <p:txBody>
          <a:bodyPr/>
          <a:lstStyle/>
          <a:p>
            <a:r>
              <a:rPr lang="en-US" dirty="0"/>
              <a:t>The member is assigned dividends.</a:t>
            </a:r>
            <a:r>
              <a:rPr lang="en-US" b="1" dirty="0"/>
              <a:t> </a:t>
            </a:r>
          </a:p>
          <a:p>
            <a:r>
              <a:rPr lang="en-US" dirty="0"/>
              <a:t>The co-op retains ownership.</a:t>
            </a:r>
          </a:p>
          <a:p>
            <a:r>
              <a:rPr lang="en-US" dirty="0"/>
              <a:t>No inheritance.</a:t>
            </a:r>
          </a:p>
          <a:p>
            <a:r>
              <a:rPr lang="en-US" dirty="0"/>
              <a:t>But the dividends follow the member.</a:t>
            </a:r>
          </a:p>
        </p:txBody>
      </p:sp>
    </p:spTree>
    <p:extLst>
      <p:ext uri="{BB962C8B-B14F-4D97-AF65-F5344CB8AC3E}">
        <p14:creationId xmlns:p14="http://schemas.microsoft.com/office/powerpoint/2010/main" val="23926179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8572" y="1190172"/>
            <a:ext cx="7344228" cy="3600986"/>
          </a:xfrm>
          <a:prstGeom prst="rect">
            <a:avLst/>
          </a:prstGeom>
          <a:noFill/>
        </p:spPr>
        <p:txBody>
          <a:bodyPr wrap="square" rtlCol="0">
            <a:spAutoFit/>
          </a:bodyPr>
          <a:lstStyle/>
          <a:p>
            <a:r>
              <a:rPr lang="en-US" sz="4400" b="1" dirty="0"/>
              <a:t>“The main challenges of our times are the rise in inequality and global warming”</a:t>
            </a:r>
          </a:p>
          <a:p>
            <a:endParaRPr lang="en-US" sz="3200" b="1" dirty="0"/>
          </a:p>
          <a:p>
            <a:r>
              <a:rPr lang="en-US" sz="3200" dirty="0"/>
              <a:t>Thomas Piketty, author of </a:t>
            </a:r>
            <a:r>
              <a:rPr lang="en-US" sz="3200" i="1" dirty="0"/>
              <a:t>Capital in the Twenty-First Century</a:t>
            </a:r>
          </a:p>
        </p:txBody>
      </p:sp>
    </p:spTree>
    <p:extLst>
      <p:ext uri="{BB962C8B-B14F-4D97-AF65-F5344CB8AC3E}">
        <p14:creationId xmlns:p14="http://schemas.microsoft.com/office/powerpoint/2010/main" val="39674867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big are the dividends?</a:t>
            </a:r>
          </a:p>
        </p:txBody>
      </p:sp>
      <p:sp>
        <p:nvSpPr>
          <p:cNvPr id="3" name="Content Placeholder 2"/>
          <p:cNvSpPr>
            <a:spLocks noGrp="1"/>
          </p:cNvSpPr>
          <p:nvPr>
            <p:ph idx="1"/>
          </p:nvPr>
        </p:nvSpPr>
        <p:spPr/>
        <p:txBody>
          <a:bodyPr/>
          <a:lstStyle/>
          <a:p>
            <a:r>
              <a:rPr lang="en-US" dirty="0"/>
              <a:t>That depends on the feed-in tariff.</a:t>
            </a:r>
          </a:p>
          <a:p>
            <a:r>
              <a:rPr lang="en-US" dirty="0"/>
              <a:t>If 10 cents/kwh, then $1,300 per year.</a:t>
            </a:r>
          </a:p>
          <a:p>
            <a:r>
              <a:rPr lang="en-US" dirty="0"/>
              <a:t>If 50 cents/kwh, then $6,500 per year.</a:t>
            </a:r>
          </a:p>
        </p:txBody>
      </p:sp>
    </p:spTree>
    <p:extLst>
      <p:ext uri="{BB962C8B-B14F-4D97-AF65-F5344CB8AC3E}">
        <p14:creationId xmlns:p14="http://schemas.microsoft.com/office/powerpoint/2010/main" val="20390323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Solar energy undervalued today</a:t>
            </a:r>
          </a:p>
        </p:txBody>
      </p:sp>
      <p:sp>
        <p:nvSpPr>
          <p:cNvPr id="3" name="Content Placeholder 2"/>
          <p:cNvSpPr>
            <a:spLocks noGrp="1"/>
          </p:cNvSpPr>
          <p:nvPr>
            <p:ph idx="1"/>
          </p:nvPr>
        </p:nvSpPr>
        <p:spPr/>
        <p:txBody>
          <a:bodyPr/>
          <a:lstStyle/>
          <a:p>
            <a:r>
              <a:rPr lang="en-US" dirty="0"/>
              <a:t>Compared to cheap but dirty fossil fuels</a:t>
            </a:r>
          </a:p>
          <a:p>
            <a:r>
              <a:rPr lang="en-US" dirty="0"/>
              <a:t>Hidden costs paid by society</a:t>
            </a:r>
          </a:p>
          <a:p>
            <a:pPr marL="274320"/>
            <a:r>
              <a:rPr lang="en-US" dirty="0"/>
              <a:t>High feed-in tariffs worked in Germany and Japan.</a:t>
            </a:r>
          </a:p>
          <a:p>
            <a:pPr marL="274320"/>
            <a:r>
              <a:rPr lang="en-US" dirty="0"/>
              <a:t>Carbon credits increase the value.</a:t>
            </a:r>
          </a:p>
          <a:p>
            <a:pPr marL="274320"/>
            <a:r>
              <a:rPr lang="en-US" dirty="0"/>
              <a:t>Block chain for peer-to-peer transactions.</a:t>
            </a:r>
          </a:p>
          <a:p>
            <a:pPr marL="0" indent="0">
              <a:buNone/>
            </a:pPr>
            <a:endParaRPr lang="en-US" dirty="0"/>
          </a:p>
        </p:txBody>
      </p:sp>
    </p:spTree>
    <p:extLst>
      <p:ext uri="{BB962C8B-B14F-4D97-AF65-F5344CB8AC3E}">
        <p14:creationId xmlns:p14="http://schemas.microsoft.com/office/powerpoint/2010/main" val="17793269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child is in the program</a:t>
            </a:r>
          </a:p>
        </p:txBody>
      </p:sp>
      <p:sp>
        <p:nvSpPr>
          <p:cNvPr id="3" name="Content Placeholder 2"/>
          <p:cNvSpPr>
            <a:spLocks noGrp="1"/>
          </p:cNvSpPr>
          <p:nvPr>
            <p:ph idx="1"/>
          </p:nvPr>
        </p:nvSpPr>
        <p:spPr/>
        <p:txBody>
          <a:bodyPr/>
          <a:lstStyle/>
          <a:p>
            <a:r>
              <a:rPr lang="en-US" dirty="0"/>
              <a:t>She visits her panels.</a:t>
            </a:r>
          </a:p>
          <a:p>
            <a:pPr marL="274320"/>
            <a:r>
              <a:rPr lang="en-US" dirty="0"/>
              <a:t>We teach her about solar energy, and cooperation.  She’s only 8, but she gets it.</a:t>
            </a:r>
          </a:p>
          <a:p>
            <a:pPr marL="274320"/>
            <a:r>
              <a:rPr lang="en-US" dirty="0"/>
              <a:t>We buy the carbon credits that her system generates.</a:t>
            </a:r>
          </a:p>
        </p:txBody>
      </p:sp>
    </p:spTree>
    <p:extLst>
      <p:ext uri="{BB962C8B-B14F-4D97-AF65-F5344CB8AC3E}">
        <p14:creationId xmlns:p14="http://schemas.microsoft.com/office/powerpoint/2010/main" val="1086580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am I doing this?</a:t>
            </a:r>
          </a:p>
        </p:txBody>
      </p:sp>
      <p:sp>
        <p:nvSpPr>
          <p:cNvPr id="3" name="Content Placeholder 2"/>
          <p:cNvSpPr>
            <a:spLocks noGrp="1"/>
          </p:cNvSpPr>
          <p:nvPr>
            <p:ph idx="1"/>
          </p:nvPr>
        </p:nvSpPr>
        <p:spPr/>
        <p:txBody>
          <a:bodyPr/>
          <a:lstStyle/>
          <a:p>
            <a:r>
              <a:rPr lang="en-US" dirty="0"/>
              <a:t>Our child faces an uncertain future for work because of robotics and artificial intelligence.</a:t>
            </a:r>
          </a:p>
          <a:p>
            <a:r>
              <a:rPr lang="en-US" dirty="0"/>
              <a:t>And a bleak energy future unless we can turn around climate change.</a:t>
            </a:r>
          </a:p>
          <a:p>
            <a:r>
              <a:rPr lang="en-US" dirty="0"/>
              <a:t>We want to add a measure of security for our child. </a:t>
            </a:r>
          </a:p>
        </p:txBody>
      </p:sp>
    </p:spTree>
    <p:extLst>
      <p:ext uri="{BB962C8B-B14F-4D97-AF65-F5344CB8AC3E}">
        <p14:creationId xmlns:p14="http://schemas.microsoft.com/office/powerpoint/2010/main" val="28335173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Basic incomes for all from solar energy</a:t>
            </a:r>
          </a:p>
        </p:txBody>
      </p:sp>
      <p:sp>
        <p:nvSpPr>
          <p:cNvPr id="3" name="Content Placeholder 2"/>
          <p:cNvSpPr>
            <a:spLocks noGrp="1"/>
          </p:cNvSpPr>
          <p:nvPr>
            <p:ph idx="1"/>
          </p:nvPr>
        </p:nvSpPr>
        <p:spPr/>
        <p:txBody>
          <a:bodyPr/>
          <a:lstStyle/>
          <a:p>
            <a:pPr marL="274320"/>
            <a:r>
              <a:rPr lang="en-US" dirty="0"/>
              <a:t>Inexhaustible solar energy is available all over the world.</a:t>
            </a:r>
          </a:p>
          <a:p>
            <a:r>
              <a:rPr lang="en-US" dirty="0"/>
              <a:t>Solar energy can generate economic value.</a:t>
            </a:r>
          </a:p>
          <a:p>
            <a:pPr marL="274320"/>
            <a:r>
              <a:rPr lang="en-US" dirty="0"/>
              <a:t>We can translate that value into basic incomes for everyone.</a:t>
            </a:r>
          </a:p>
        </p:txBody>
      </p:sp>
    </p:spTree>
    <p:extLst>
      <p:ext uri="{BB962C8B-B14F-4D97-AF65-F5344CB8AC3E}">
        <p14:creationId xmlns:p14="http://schemas.microsoft.com/office/powerpoint/2010/main" val="1893415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more details … </a:t>
            </a:r>
          </a:p>
        </p:txBody>
      </p:sp>
      <p:sp>
        <p:nvSpPr>
          <p:cNvPr id="5" name="TextBox 4"/>
          <p:cNvSpPr txBox="1"/>
          <p:nvPr/>
        </p:nvSpPr>
        <p:spPr>
          <a:xfrm>
            <a:off x="4833257" y="1732278"/>
            <a:ext cx="3881084" cy="2431435"/>
          </a:xfrm>
          <a:prstGeom prst="rect">
            <a:avLst/>
          </a:prstGeom>
          <a:noFill/>
        </p:spPr>
        <p:txBody>
          <a:bodyPr wrap="square" rtlCol="0">
            <a:spAutoFit/>
          </a:bodyPr>
          <a:lstStyle/>
          <a:p>
            <a:r>
              <a:rPr lang="en-US" sz="2800" dirty="0"/>
              <a:t>Read my book, for free.</a:t>
            </a:r>
          </a:p>
          <a:p>
            <a:r>
              <a:rPr lang="en-US" sz="2800" dirty="0"/>
              <a:t>Contact:</a:t>
            </a:r>
            <a:br>
              <a:rPr lang="en-US" sz="2800" dirty="0"/>
            </a:br>
            <a:r>
              <a:rPr lang="en-US" sz="2800" dirty="0"/>
              <a:t>Robert Stayton</a:t>
            </a:r>
            <a:br>
              <a:rPr lang="en-US" sz="2800" dirty="0"/>
            </a:br>
            <a:r>
              <a:rPr lang="en-US" sz="2000" dirty="0">
                <a:hlinkClick r:id="rId3"/>
              </a:rPr>
              <a:t>bobs@sandstonepublishing.com</a:t>
            </a:r>
            <a:r>
              <a:rPr lang="en-US" sz="2000" dirty="0"/>
              <a:t/>
            </a:r>
            <a:br>
              <a:rPr lang="en-US" sz="2000" dirty="0"/>
            </a:br>
            <a:r>
              <a:rPr lang="en-US" sz="2000" dirty="0"/>
              <a:t>831-566-8239</a:t>
            </a:r>
          </a:p>
          <a:p>
            <a:endParaRPr lang="en-US" sz="2800"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51692" y="1581150"/>
            <a:ext cx="3886084" cy="4840288"/>
          </a:xfrm>
        </p:spPr>
      </p:pic>
    </p:spTree>
    <p:extLst>
      <p:ext uri="{BB962C8B-B14F-4D97-AF65-F5344CB8AC3E}">
        <p14:creationId xmlns:p14="http://schemas.microsoft.com/office/powerpoint/2010/main" val="3212187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Increase in world temperatures by 2100</a:t>
            </a:r>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1680" r="1680"/>
          <a:stretch>
            <a:fillRect/>
          </a:stretch>
        </p:blipFill>
        <p:spPr/>
      </p:pic>
      <p:sp>
        <p:nvSpPr>
          <p:cNvPr id="4" name="Text Placeholder 3"/>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22574203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Paris climate accord ineffective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45748" y="1619250"/>
            <a:ext cx="5474729" cy="4840288"/>
          </a:xfrm>
        </p:spPr>
      </p:pic>
    </p:spTree>
    <p:extLst>
      <p:ext uri="{BB962C8B-B14F-4D97-AF65-F5344CB8AC3E}">
        <p14:creationId xmlns:p14="http://schemas.microsoft.com/office/powerpoint/2010/main" val="32950767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913" y="5074920"/>
            <a:ext cx="8447315" cy="822960"/>
          </a:xfrm>
        </p:spPr>
        <p:txBody>
          <a:bodyPr/>
          <a:lstStyle/>
          <a:p>
            <a:r>
              <a:rPr lang="en-US" dirty="0"/>
              <a:t>Robots and artificial intelligence threaten jobs</a:t>
            </a:r>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t="9766" b="9766"/>
          <a:stretch>
            <a:fillRect/>
          </a:stretch>
        </p:blipFill>
        <p:spPr/>
      </p:pic>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4477558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UK survey on basic incomes</a:t>
            </a:r>
          </a:p>
        </p:txBody>
      </p:sp>
      <p:sp>
        <p:nvSpPr>
          <p:cNvPr id="3" name="Content Placeholder 2"/>
          <p:cNvSpPr>
            <a:spLocks noGrp="1"/>
          </p:cNvSpPr>
          <p:nvPr>
            <p:ph idx="1"/>
          </p:nvPr>
        </p:nvSpPr>
        <p:spPr/>
        <p:txBody>
          <a:bodyPr/>
          <a:lstStyle/>
          <a:p>
            <a:r>
              <a:rPr lang="en-US" sz="3600" dirty="0"/>
              <a:t>Before describing the funding source:</a:t>
            </a:r>
          </a:p>
          <a:p>
            <a:pPr lvl="1"/>
            <a:r>
              <a:rPr lang="en-US" sz="3200" b="1" dirty="0">
                <a:solidFill>
                  <a:srgbClr val="00B050"/>
                </a:solidFill>
              </a:rPr>
              <a:t>49%</a:t>
            </a:r>
            <a:r>
              <a:rPr lang="en-US" sz="3200" dirty="0"/>
              <a:t> responded positively</a:t>
            </a:r>
          </a:p>
          <a:p>
            <a:pPr lvl="1"/>
            <a:r>
              <a:rPr lang="en-US" sz="3200" b="1" dirty="0">
                <a:solidFill>
                  <a:srgbClr val="FF0000"/>
                </a:solidFill>
              </a:rPr>
              <a:t>26%</a:t>
            </a:r>
            <a:r>
              <a:rPr lang="en-US" sz="3200" dirty="0"/>
              <a:t> responded negatively</a:t>
            </a:r>
          </a:p>
          <a:p>
            <a:pPr marL="201168" lvl="1" indent="0">
              <a:buNone/>
            </a:pPr>
            <a:endParaRPr lang="en-US" sz="2800" dirty="0"/>
          </a:p>
          <a:p>
            <a:r>
              <a:rPr lang="en-US" sz="3600" dirty="0"/>
              <a:t>When told taxes would need to be raised:</a:t>
            </a:r>
          </a:p>
          <a:p>
            <a:pPr lvl="1"/>
            <a:r>
              <a:rPr lang="en-US" sz="3200" b="1" dirty="0">
                <a:solidFill>
                  <a:srgbClr val="00B050"/>
                </a:solidFill>
              </a:rPr>
              <a:t>30%</a:t>
            </a:r>
            <a:r>
              <a:rPr lang="en-US" sz="3200" dirty="0"/>
              <a:t> were in favor</a:t>
            </a:r>
          </a:p>
          <a:p>
            <a:pPr lvl="1"/>
            <a:r>
              <a:rPr lang="en-US" sz="3200" b="1" dirty="0">
                <a:solidFill>
                  <a:srgbClr val="FF0000"/>
                </a:solidFill>
              </a:rPr>
              <a:t>40%</a:t>
            </a:r>
            <a:r>
              <a:rPr lang="en-US" sz="3200" dirty="0"/>
              <a:t> opposed</a:t>
            </a:r>
          </a:p>
        </p:txBody>
      </p:sp>
    </p:spTree>
    <p:extLst>
      <p:ext uri="{BB962C8B-B14F-4D97-AF65-F5344CB8AC3E}">
        <p14:creationId xmlns:p14="http://schemas.microsoft.com/office/powerpoint/2010/main" val="13061179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1086" y="3294743"/>
            <a:ext cx="7344228" cy="2800767"/>
          </a:xfrm>
          <a:prstGeom prst="rect">
            <a:avLst/>
          </a:prstGeom>
          <a:noFill/>
        </p:spPr>
        <p:txBody>
          <a:bodyPr wrap="square" rtlCol="0">
            <a:spAutoFit/>
          </a:bodyPr>
          <a:lstStyle/>
          <a:p>
            <a:r>
              <a:rPr lang="en-US" sz="4400" b="1" dirty="0">
                <a:solidFill>
                  <a:srgbClr val="000000"/>
                </a:solidFill>
              </a:rPr>
              <a:t>“A new type of thinking is essential if mankind is to survive and move toward higher levels”</a:t>
            </a:r>
            <a:endParaRPr lang="en-US" sz="3200" i="1" dirty="0">
              <a:solidFill>
                <a:srgbClr val="0000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6799" y="319373"/>
            <a:ext cx="4615543" cy="2975370"/>
          </a:xfrm>
          <a:prstGeom prst="rect">
            <a:avLst/>
          </a:prstGeom>
        </p:spPr>
      </p:pic>
    </p:spTree>
    <p:extLst>
      <p:ext uri="{BB962C8B-B14F-4D97-AF65-F5344CB8AC3E}">
        <p14:creationId xmlns:p14="http://schemas.microsoft.com/office/powerpoint/2010/main" val="35295424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692" y="407791"/>
            <a:ext cx="8262649" cy="1435524"/>
          </a:xfrm>
        </p:spPr>
        <p:txBody>
          <a:bodyPr>
            <a:normAutofit/>
          </a:bodyPr>
          <a:lstStyle/>
          <a:p>
            <a:r>
              <a:rPr lang="en-US" b="1" dirty="0"/>
              <a:t>Use solar energy to </a:t>
            </a:r>
            <a:br>
              <a:rPr lang="en-US" b="1" dirty="0"/>
            </a:br>
            <a:r>
              <a:rPr lang="en-US" b="1" dirty="0"/>
              <a:t>generate basic incomes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72059" y="2844800"/>
            <a:ext cx="5422107" cy="3614738"/>
          </a:xfrm>
        </p:spPr>
      </p:pic>
    </p:spTree>
    <p:extLst>
      <p:ext uri="{BB962C8B-B14F-4D97-AF65-F5344CB8AC3E}">
        <p14:creationId xmlns:p14="http://schemas.microsoft.com/office/powerpoint/2010/main" val="12274376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Solid fundamentals</a:t>
            </a:r>
          </a:p>
        </p:txBody>
      </p:sp>
      <p:sp>
        <p:nvSpPr>
          <p:cNvPr id="3" name="Content Placeholder 2"/>
          <p:cNvSpPr>
            <a:spLocks noGrp="1"/>
          </p:cNvSpPr>
          <p:nvPr>
            <p:ph idx="1"/>
          </p:nvPr>
        </p:nvSpPr>
        <p:spPr/>
        <p:txBody>
          <a:bodyPr/>
          <a:lstStyle/>
          <a:p>
            <a:pPr marL="331470" indent="-514350">
              <a:buFont typeface="+mj-lt"/>
              <a:buAutoNum type="arabicPeriod"/>
            </a:pPr>
            <a:r>
              <a:rPr lang="en-US" dirty="0"/>
              <a:t>Solar energy is inexhaustible.</a:t>
            </a:r>
          </a:p>
          <a:p>
            <a:pPr marL="514350" indent="-514350">
              <a:buFont typeface="+mj-lt"/>
              <a:buAutoNum type="arabicPeriod"/>
            </a:pPr>
            <a:r>
              <a:rPr lang="en-US" dirty="0"/>
              <a:t>Solar energy is available all over the surface of the earth.</a:t>
            </a:r>
          </a:p>
          <a:p>
            <a:pPr marL="514350" indent="-514350">
              <a:buFont typeface="+mj-lt"/>
              <a:buAutoNum type="arabicPeriod"/>
            </a:pPr>
            <a:r>
              <a:rPr lang="en-US" dirty="0"/>
              <a:t>Sunlight hitting a photovoltaic (PV) panel generates electricity.</a:t>
            </a:r>
          </a:p>
          <a:p>
            <a:pPr marL="331470" indent="-514350">
              <a:buFont typeface="+mj-lt"/>
              <a:buAutoNum type="arabicPeriod"/>
            </a:pPr>
            <a:r>
              <a:rPr lang="en-US" dirty="0"/>
              <a:t>Electricity is useful, people pay money for it. </a:t>
            </a:r>
          </a:p>
        </p:txBody>
      </p:sp>
    </p:spTree>
    <p:extLst>
      <p:ext uri="{BB962C8B-B14F-4D97-AF65-F5344CB8AC3E}">
        <p14:creationId xmlns:p14="http://schemas.microsoft.com/office/powerpoint/2010/main" val="17223558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SolarBasicIncome.potx" id="{3F4BDBFE-C5E1-454D-8B23-0C5545CEBB20}" vid="{7004ADB3-7F2A-4FAA-B1CC-F01AE14B758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26108</TotalTime>
  <Words>3110</Words>
  <Application>Microsoft Macintosh PowerPoint</Application>
  <PresentationFormat>On-screen Show (4:3)</PresentationFormat>
  <Paragraphs>325</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Retrospect</vt:lpstr>
      <vt:lpstr>Using Solar Energy to Generate Basic Incomes</vt:lpstr>
      <vt:lpstr>PowerPoint Presentation</vt:lpstr>
      <vt:lpstr>Increase in world temperatures by 2100</vt:lpstr>
      <vt:lpstr>Paris climate accord ineffective</vt:lpstr>
      <vt:lpstr>Robots and artificial intelligence threaten jobs</vt:lpstr>
      <vt:lpstr>UK survey on basic incomes</vt:lpstr>
      <vt:lpstr>PowerPoint Presentation</vt:lpstr>
      <vt:lpstr>Use solar energy to  generate basic incomes</vt:lpstr>
      <vt:lpstr>Solid fundamentals</vt:lpstr>
      <vt:lpstr>PowerPoint Presentation</vt:lpstr>
      <vt:lpstr>Improve the environment</vt:lpstr>
      <vt:lpstr>PowerPoint Presentation</vt:lpstr>
      <vt:lpstr>10 kW PV for every newborn</vt:lpstr>
      <vt:lpstr>Jamie’s kilowatts on a solar farm</vt:lpstr>
      <vt:lpstr>Generates Common Solar Dividends</vt:lpstr>
      <vt:lpstr>Who pays for it?</vt:lpstr>
      <vt:lpstr>When do dividends begin?</vt:lpstr>
      <vt:lpstr>How long do dividends last?</vt:lpstr>
      <vt:lpstr>Who owns it?</vt:lpstr>
      <vt:lpstr>How big are the dividends?</vt:lpstr>
      <vt:lpstr>Solar energy undervalued today</vt:lpstr>
      <vt:lpstr>My child is in the program</vt:lpstr>
      <vt:lpstr>Why am I doing this?</vt:lpstr>
      <vt:lpstr>Basic incomes for all from solar energy</vt:lpstr>
      <vt:lpstr>For more details …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Shift</dc:title>
  <dc:creator>bobs</dc:creator>
  <cp:lastModifiedBy>Michael  Howard</cp:lastModifiedBy>
  <cp:revision>743</cp:revision>
  <cp:lastPrinted>2018-05-23T22:16:55Z</cp:lastPrinted>
  <dcterms:created xsi:type="dcterms:W3CDTF">2015-01-18T22:47:00Z</dcterms:created>
  <dcterms:modified xsi:type="dcterms:W3CDTF">2019-01-20T16:31:31Z</dcterms:modified>
</cp:coreProperties>
</file>