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522" r:id="rId2"/>
    <p:sldId id="542" r:id="rId3"/>
    <p:sldId id="524" r:id="rId4"/>
    <p:sldId id="525" r:id="rId5"/>
    <p:sldId id="526" r:id="rId6"/>
    <p:sldId id="527" r:id="rId7"/>
    <p:sldId id="528" r:id="rId8"/>
    <p:sldId id="543" r:id="rId9"/>
    <p:sldId id="530" r:id="rId10"/>
    <p:sldId id="531" r:id="rId11"/>
    <p:sldId id="532" r:id="rId12"/>
    <p:sldId id="544" r:id="rId13"/>
    <p:sldId id="534" r:id="rId14"/>
    <p:sldId id="535" r:id="rId15"/>
    <p:sldId id="536" r:id="rId16"/>
    <p:sldId id="540" r:id="rId17"/>
    <p:sldId id="546" r:id="rId18"/>
    <p:sldId id="547" r:id="rId19"/>
    <p:sldId id="548" r:id="rId20"/>
    <p:sldId id="541" r:id="rId21"/>
    <p:sldId id="545" r:id="rId2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mulholland" initials="l" lastIdx="3" clrIdx="0"/>
  <p:cmAuthor id="1" name="Marlene Chiarotto" initials="MC" lastIdx="2" clrIdx="1"/>
  <p:cmAuthor id="2" name="SEDI" initials="S" lastIdx="7" clrIdx="2"/>
  <p:cmAuthor id="3" name="Liz Mulholland" initials="LM" lastIdx="4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44"/>
    <a:srgbClr val="82786F"/>
    <a:srgbClr val="F0AB00"/>
    <a:srgbClr val="0066A1"/>
    <a:srgbClr val="A59D95"/>
    <a:srgbClr val="C1BB00"/>
    <a:srgbClr val="6AADE4"/>
    <a:srgbClr val="D25F2A"/>
    <a:srgbClr val="FF0066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88099" autoAdjust="0"/>
  </p:normalViewPr>
  <p:slideViewPr>
    <p:cSldViewPr snapToObjects="1">
      <p:cViewPr varScale="1">
        <p:scale>
          <a:sx n="86" d="100"/>
          <a:sy n="86" d="100"/>
        </p:scale>
        <p:origin x="-49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6" d="100"/>
        <a:sy n="166" d="100"/>
      </p:scale>
      <p:origin x="0" y="71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interSettings" Target="printerSettings/printerSettings1.bin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3924D1-1646-B445-89BB-C94BBDDBAFC9}" type="datetimeFigureOut">
              <a:rPr lang="en-US" smtClean="0"/>
              <a:pPr/>
              <a:t>19-01-20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33BDD1F-7068-D64A-A83D-4E5600CE59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19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8B0757-C04C-E84E-9806-B53A069BB77C}" type="datetimeFigureOut">
              <a:rPr lang="en-US" smtClean="0"/>
              <a:pPr/>
              <a:t>19-01-20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CC8459-7C86-9043-A358-B2B6D0CB9D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681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HPW: Changed “that”s to “to”s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8459-7C86-9043-A358-B2B6D0CB9D8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069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This framework</a:t>
            </a:r>
            <a:r>
              <a:rPr lang="en-US" b="1" baseline="0" dirty="0"/>
              <a:t> defines the programmatic and policy territory that we work on to advance our mission</a:t>
            </a:r>
            <a:r>
              <a:rPr lang="en-US" baseline="0" dirty="0"/>
              <a:t>.  Many of these pillars include programmatic solutions (community level programs and services) but many – like asset building, safe and affordable products, and consumer protection also have an important policy and/or regulatory dimension. </a:t>
            </a:r>
          </a:p>
          <a:p>
            <a:endParaRPr lang="en-US" baseline="0" dirty="0"/>
          </a:p>
          <a:p>
            <a:r>
              <a:rPr lang="en-US" b="1" baseline="0" dirty="0"/>
              <a:t>In all cases, polices and program interventions are intended to provide practical help to people with low incomes that enables to move in a positive direction </a:t>
            </a:r>
            <a:r>
              <a:rPr lang="en-US" baseline="0" dirty="0"/>
              <a:t>along the spectrum from financial crisis to real opportunity.</a:t>
            </a:r>
          </a:p>
          <a:p>
            <a:endParaRPr lang="en-US" baseline="0" dirty="0"/>
          </a:p>
          <a:p>
            <a:r>
              <a:rPr lang="en-US" b="1" baseline="0" dirty="0"/>
              <a:t>In real life, people do not move only in one direction or the other but make progress at some points in their lives and fall back at others </a:t>
            </a:r>
            <a:r>
              <a:rPr lang="en-US" baseline="0" dirty="0"/>
              <a:t>in the face of life events like losing their job or getting sick.</a:t>
            </a:r>
          </a:p>
          <a:p>
            <a:endParaRPr lang="en-US" baseline="0" dirty="0"/>
          </a:p>
          <a:p>
            <a:r>
              <a:rPr lang="en-US" b="1" baseline="0" dirty="0"/>
              <a:t>People also start from different places </a:t>
            </a:r>
            <a:r>
              <a:rPr lang="en-US" baseline="0" dirty="0"/>
              <a:t>along the spectrum.</a:t>
            </a:r>
          </a:p>
          <a:p>
            <a:endParaRPr lang="en-US" baseline="0" dirty="0"/>
          </a:p>
          <a:p>
            <a:r>
              <a:rPr lang="en-US" b="1" baseline="0" dirty="0"/>
              <a:t>Our goal is to ensure no matter where they start from, they have access to relevant effective financial empowerment supports </a:t>
            </a:r>
            <a:r>
              <a:rPr lang="en-US" baseline="0" dirty="0"/>
              <a:t>in an environment that is conducive to financial inclusion, empowerment and, ultimately, wellbeing.</a:t>
            </a:r>
          </a:p>
          <a:p>
            <a:endParaRPr lang="en-US" baseline="0" dirty="0"/>
          </a:p>
          <a:p>
            <a:r>
              <a:rPr lang="en-US" b="1" baseline="0" dirty="0"/>
              <a:t>Our scaling strategy is our plan for how – in the short to medium-term – we can help make this happen. </a:t>
            </a:r>
            <a:r>
              <a:rPr lang="en-US" b="0" baseline="0" dirty="0"/>
              <a:t>This is based on evidence (particularly from US cities) , what we have learned from our financial literacy and asset building work, and what our frontline partners have told us their clients need. </a:t>
            </a:r>
          </a:p>
          <a:p>
            <a:endParaRPr lang="en-US" b="0" baseline="0" dirty="0"/>
          </a:p>
          <a:p>
            <a:r>
              <a:rPr lang="en-US" b="1" baseline="0" dirty="0"/>
              <a:t>It also incorporates what we know about the key elements or conditions that need to be in place to achieve the large-scale reach and impact we’re seeking in a sustainable way.</a:t>
            </a:r>
            <a:r>
              <a:rPr lang="en-US" b="0" baseline="0" dirty="0"/>
              <a:t>   These elements include:</a:t>
            </a:r>
          </a:p>
          <a:p>
            <a:endParaRPr lang="en-US" b="0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0" baseline="0" dirty="0"/>
              <a:t>Stable adequate </a:t>
            </a:r>
            <a:r>
              <a:rPr lang="en-US" b="1" baseline="0" dirty="0"/>
              <a:t>funding</a:t>
            </a:r>
            <a:r>
              <a:rPr lang="en-US" b="0" baseline="0" dirty="0"/>
              <a:t> 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Knowledge</a:t>
            </a:r>
            <a:r>
              <a:rPr lang="en-US" b="0" baseline="0" dirty="0"/>
              <a:t> about the financial issues people with low incomes face and effective solutions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Frontline capacity </a:t>
            </a:r>
            <a:r>
              <a:rPr lang="en-US" b="0" baseline="0" dirty="0"/>
              <a:t>to deliver solutions effectively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Supportive policies and regulations</a:t>
            </a:r>
            <a:r>
              <a:rPr lang="en-US" b="0" baseline="0" dirty="0"/>
              <a:t> that remove barriers and create opportunity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baseline="0" dirty="0"/>
              <a:t>Collaboration across sectors </a:t>
            </a:r>
            <a:r>
              <a:rPr lang="en-US" b="0" baseline="0" dirty="0"/>
              <a:t>to make these things happen</a:t>
            </a:r>
          </a:p>
          <a:p>
            <a:endParaRPr lang="en-US" b="1" baseline="0" dirty="0"/>
          </a:p>
          <a:p>
            <a:endParaRPr lang="en-US" b="1" baseline="0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CC8459-7C86-9043-A358-B2B6D0CB9D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65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rosper_Powerpoint_cover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53000" y="682625"/>
            <a:ext cx="3886200" cy="765175"/>
          </a:xfrm>
        </p:spPr>
        <p:txBody>
          <a:bodyPr anchor="t">
            <a:normAutofit/>
          </a:bodyPr>
          <a:lstStyle>
            <a:lvl1pPr>
              <a:defRPr sz="2000">
                <a:solidFill>
                  <a:srgbClr val="D25F2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1447800"/>
            <a:ext cx="3886200" cy="121920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00224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Prosper_Canada_RGB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587614"/>
            <a:ext cx="3017520" cy="5553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8229600" cy="868362"/>
          </a:xfrm>
        </p:spPr>
        <p:txBody>
          <a:bodyPr anchor="ctr" anchorCtr="0">
            <a:normAutofit/>
          </a:bodyPr>
          <a:lstStyle>
            <a:lvl1pPr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9893"/>
            <a:ext cx="2133600" cy="365125"/>
          </a:xfrm>
        </p:spPr>
        <p:txBody>
          <a:bodyPr anchor="t"/>
          <a:lstStyle>
            <a:lvl1pPr algn="r">
              <a:defRPr sz="1000"/>
            </a:lvl1pPr>
          </a:lstStyle>
          <a:p>
            <a:fld id="{512064B0-C331-6F48-BA8A-12E9B5EB72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sper_Powerpoint_leaf_BG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7400" y="4930775"/>
            <a:ext cx="3235325" cy="1927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59893"/>
            <a:ext cx="2133600" cy="365125"/>
          </a:xfrm>
        </p:spPr>
        <p:txBody>
          <a:bodyPr anchor="t"/>
          <a:lstStyle>
            <a:lvl1pPr algn="r">
              <a:defRPr sz="1000"/>
            </a:lvl1pPr>
          </a:lstStyle>
          <a:p>
            <a:fld id="{512064B0-C331-6F48-BA8A-12E9B5EB72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35113"/>
            <a:ext cx="3659188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D25F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174875"/>
            <a:ext cx="3659188" cy="3951288"/>
          </a:xfrm>
        </p:spPr>
        <p:txBody>
          <a:bodyPr>
            <a:normAutofit/>
          </a:bodyPr>
          <a:lstStyle>
            <a:lvl1pPr>
              <a:defRPr sz="1500">
                <a:solidFill>
                  <a:srgbClr val="002244"/>
                </a:solidFill>
              </a:defRPr>
            </a:lvl1pPr>
            <a:lvl2pPr>
              <a:defRPr sz="1400">
                <a:solidFill>
                  <a:srgbClr val="002244"/>
                </a:solidFill>
              </a:defRPr>
            </a:lvl2pPr>
            <a:lvl3pPr>
              <a:defRPr sz="1400">
                <a:solidFill>
                  <a:srgbClr val="002244"/>
                </a:solidFill>
              </a:defRPr>
            </a:lvl3pPr>
            <a:lvl4pPr>
              <a:defRPr sz="1400">
                <a:solidFill>
                  <a:srgbClr val="002244"/>
                </a:solidFill>
              </a:defRPr>
            </a:lvl4pPr>
            <a:lvl5pPr>
              <a:defRPr sz="1400">
                <a:solidFill>
                  <a:srgbClr val="002244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t">
            <a:normAutofit/>
          </a:bodyPr>
          <a:lstStyle>
            <a:lvl1pPr marL="0" indent="0">
              <a:buNone/>
              <a:defRPr sz="1800" b="1">
                <a:solidFill>
                  <a:srgbClr val="D25F2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432550"/>
            <a:ext cx="2133600" cy="273050"/>
          </a:xfrm>
        </p:spPr>
        <p:txBody>
          <a:bodyPr anchor="t"/>
          <a:lstStyle>
            <a:lvl1pPr>
              <a:defRPr sz="1000">
                <a:solidFill>
                  <a:srgbClr val="A59D95"/>
                </a:solidFill>
              </a:defRPr>
            </a:lvl1pPr>
          </a:lstStyle>
          <a:p>
            <a:fld id="{512064B0-C331-6F48-BA8A-12E9B5EB72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29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rosper_Powerpoint_bar_gray.png"/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0795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-1" y="0"/>
            <a:ext cx="137160" cy="6858000"/>
          </a:xfrm>
          <a:prstGeom prst="rect">
            <a:avLst/>
          </a:prstGeom>
          <a:solidFill>
            <a:srgbClr val="D25F2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47800"/>
            <a:ext cx="8229600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5989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rgbClr val="A59D95"/>
                </a:solidFill>
              </a:defRPr>
            </a:lvl1pPr>
          </a:lstStyle>
          <a:p>
            <a:fld id="{512064B0-C331-6F48-BA8A-12E9B5EB72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rosper_Canada_RGB.jpg"/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920" y="6356350"/>
            <a:ext cx="1554480" cy="28610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70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500" kern="1200">
          <a:solidFill>
            <a:srgbClr val="00224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224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rgbClr val="00224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224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0224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spercanada.org/ProsperCanada/documents/en/Financial-Empowerment-Brochure.pdf" TargetMode="Externa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prospercanada.org/getattachment/8ff5b01c-ddab-4383-bc47-cdde1a35176f/Financial-Empowerment-What-it-is-and-how-it-helps.aspx" TargetMode="External"/><Relationship Id="rId3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lmulholland@prospercanada.org" TargetMode="External"/><Relationship Id="rId4" Type="http://schemas.openxmlformats.org/officeDocument/2006/relationships/hyperlink" Target="mailto:fair@prospercanada.or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rospercanada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bc.ca/news/politics/working-income-low-poor-canada-revenue-agency-tax-benefits-1.4423280" TargetMode="External"/><Relationship Id="rId4" Type="http://schemas.openxmlformats.org/officeDocument/2006/relationships/hyperlink" Target="https://globalnews.ca/news/3956042/cra-disability-tax-credit-canada/" TargetMode="External"/><Relationship Id="rId5" Type="http://schemas.openxmlformats.org/officeDocument/2006/relationships/hyperlink" Target="https://www.canada.ca/en/employment-social-development/services/student-financial-aid/education-savings/reports/statistical-review-2016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canada.ca/en/employment-social-development/corporate/reports/evaluations/income-2010-february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openxmlformats.org/officeDocument/2006/relationships/image" Target="../media/image19.jpeg"/><Relationship Id="rId13" Type="http://schemas.openxmlformats.org/officeDocument/2006/relationships/image" Target="../media/image20.jpeg"/><Relationship Id="rId14" Type="http://schemas.openxmlformats.org/officeDocument/2006/relationships/image" Target="../media/image21.jpeg"/><Relationship Id="rId15" Type="http://schemas.openxmlformats.org/officeDocument/2006/relationships/image" Target="../media/image22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9" Type="http://schemas.openxmlformats.org/officeDocument/2006/relationships/image" Target="../media/image16.jpeg"/><Relationship Id="rId10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prospercanada.org/getattachment/877cb75f-4f8f-44ff-b762-af726c3afce7/Breaking-down-barriers-to-tax-filing.aspx" TargetMode="External"/><Relationship Id="rId3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prosperitynow.org/household-financial-security-framewor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22059" y="694529"/>
            <a:ext cx="3886200" cy="765175"/>
          </a:xfrm>
        </p:spPr>
        <p:txBody>
          <a:bodyPr>
            <a:noAutofit/>
          </a:bodyPr>
          <a:lstStyle/>
          <a:p>
            <a:r>
              <a:rPr lang="en-CA" sz="2800" dirty="0"/>
              <a:t>Financial Empowerment</a:t>
            </a:r>
            <a:endParaRPr lang="en-US" sz="2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22059" y="1065212"/>
            <a:ext cx="4642865" cy="432049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en-CA" sz="2200" b="1" dirty="0">
                <a:solidFill>
                  <a:srgbClr val="0066A1"/>
                </a:solidFill>
              </a:rPr>
              <a:t>A critical complement to basic income </a:t>
            </a:r>
            <a:endParaRPr lang="en-US" sz="2200" b="1" dirty="0">
              <a:solidFill>
                <a:srgbClr val="0066A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59538"/>
            <a:ext cx="2133600" cy="365125"/>
          </a:xfrm>
        </p:spPr>
        <p:txBody>
          <a:bodyPr/>
          <a:lstStyle/>
          <a:p>
            <a:fld id="{512064B0-C331-6F48-BA8A-12E9B5EB72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22060" y="1447799"/>
            <a:ext cx="39727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>
                <a:solidFill>
                  <a:srgbClr val="82786F"/>
                </a:solidFill>
              </a:rPr>
              <a:t>May 25, 2018 </a:t>
            </a:r>
            <a:endParaRPr lang="en-US" sz="1600" b="1" dirty="0">
              <a:solidFill>
                <a:srgbClr val="8278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480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11560" y="116632"/>
            <a:ext cx="8456240" cy="868362"/>
          </a:xfrm>
        </p:spPr>
        <p:txBody>
          <a:bodyPr anchor="ctr" anchorCtr="0">
            <a:noAutofit/>
          </a:bodyPr>
          <a:lstStyle/>
          <a:p>
            <a:r>
              <a:rPr lang="en-CA" sz="2800" b="0" dirty="0"/>
              <a:t>Canadians with low incomes face many additional barriers to achieving financial wellbeing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0" y="1707714"/>
            <a:ext cx="4207768" cy="5033654"/>
          </a:xfrm>
        </p:spPr>
        <p:txBody>
          <a:bodyPr>
            <a:normAutofit fontScale="92500" lnSpcReduction="20000"/>
          </a:bodyPr>
          <a:lstStyle/>
          <a:p>
            <a:pPr marL="0" lvl="1"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800" b="1" dirty="0">
              <a:solidFill>
                <a:srgbClr val="0066A1"/>
              </a:solidFill>
            </a:endParaRPr>
          </a:p>
          <a:p>
            <a:pPr marL="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CA" sz="1700" b="1" dirty="0"/>
              <a:t>These barriers prevent many low-income people from building the </a:t>
            </a:r>
            <a:r>
              <a:rPr lang="en-CA" sz="1700" b="1" dirty="0">
                <a:solidFill>
                  <a:srgbClr val="D25F2A"/>
                </a:solidFill>
              </a:rPr>
              <a:t>financial stability </a:t>
            </a:r>
            <a:r>
              <a:rPr lang="en-CA" sz="1700" b="1" dirty="0"/>
              <a:t>and </a:t>
            </a:r>
            <a:r>
              <a:rPr lang="en-CA" sz="1700" b="1" dirty="0">
                <a:solidFill>
                  <a:srgbClr val="D25F2A"/>
                </a:solidFill>
              </a:rPr>
              <a:t>assets</a:t>
            </a:r>
            <a:r>
              <a:rPr lang="en-CA" sz="1700" b="1" dirty="0"/>
              <a:t> they need to pursue proven routes to prosperity</a:t>
            </a:r>
            <a:r>
              <a:rPr lang="en-CA" sz="1700" b="1" dirty="0">
                <a:solidFill>
                  <a:srgbClr val="0066A1"/>
                </a:solidFill>
              </a:rPr>
              <a:t> </a:t>
            </a:r>
            <a:r>
              <a:rPr lang="en-CA" sz="1700" dirty="0"/>
              <a:t>– education/training, employment, entrepreneurship, and home ownership.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CA" sz="13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CA" sz="1700" b="1" dirty="0"/>
              <a:t>The resulting </a:t>
            </a:r>
            <a:r>
              <a:rPr lang="en-CA" sz="1700" b="1" dirty="0">
                <a:solidFill>
                  <a:srgbClr val="D25F2A"/>
                </a:solidFill>
              </a:rPr>
              <a:t>asset poverty </a:t>
            </a:r>
            <a:r>
              <a:rPr lang="en-CA" sz="1700" b="1" dirty="0"/>
              <a:t>negatively affects families </a:t>
            </a:r>
            <a:r>
              <a:rPr lang="en-CA" sz="1700" dirty="0"/>
              <a:t>and their </a:t>
            </a:r>
            <a:r>
              <a:rPr lang="en-CA" sz="1700" dirty="0">
                <a:solidFill>
                  <a:schemeClr val="tx1"/>
                </a:solidFill>
              </a:rPr>
              <a:t>housing stability, access to post-secondary education, ability to get and keep jobs or start businesses, and mental health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CA" sz="1300" dirty="0">
              <a:solidFill>
                <a:schemeClr val="tx1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CA" sz="1700" b="1" dirty="0">
                <a:solidFill>
                  <a:srgbClr val="D25F2A"/>
                </a:solidFill>
              </a:rPr>
              <a:t>Lack of emergency savings </a:t>
            </a:r>
            <a:r>
              <a:rPr lang="en-CA" sz="1700" b="1" dirty="0"/>
              <a:t>or access to affordable small dollar credit increases reliance on high cost, high risk lenders</a:t>
            </a:r>
            <a:r>
              <a:rPr lang="en-CA" sz="1700" dirty="0">
                <a:solidFill>
                  <a:schemeClr val="tx1"/>
                </a:solidFill>
              </a:rPr>
              <a:t>, leading to </a:t>
            </a:r>
            <a:r>
              <a:rPr lang="en-CA" sz="1700" b="1" dirty="0">
                <a:solidFill>
                  <a:srgbClr val="D25F2A"/>
                </a:solidFill>
              </a:rPr>
              <a:t>unmanageable debt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en-CA" sz="13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CA" sz="1700" b="1" dirty="0"/>
              <a:t>Despite this, </a:t>
            </a:r>
            <a:r>
              <a:rPr lang="en-CA" sz="1700" b="1" dirty="0">
                <a:solidFill>
                  <a:srgbClr val="D25F2A"/>
                </a:solidFill>
              </a:rPr>
              <a:t>there are few sources of financial help </a:t>
            </a:r>
            <a:r>
              <a:rPr lang="en-CA" sz="1700" b="1" dirty="0"/>
              <a:t>available</a:t>
            </a:r>
            <a:r>
              <a:rPr lang="en-CA" sz="17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11560" y="1304764"/>
            <a:ext cx="3600400" cy="360040"/>
          </a:xfrm>
          <a:prstGeom prst="rect">
            <a:avLst/>
          </a:prstGeom>
          <a:solidFill>
            <a:srgbClr val="00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cap="all" dirty="0">
                <a:solidFill>
                  <a:schemeClr val="bg1"/>
                </a:solidFill>
              </a:rPr>
              <a:t>Barriers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560" y="1664804"/>
            <a:ext cx="3600400" cy="4341188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Clr>
                <a:srgbClr val="002244"/>
              </a:buClr>
              <a:buFont typeface="Arial" panose="020B0604020202020204" pitchFamily="34" charset="0"/>
              <a:buChar char="•"/>
            </a:pPr>
            <a:endParaRPr lang="en-CA" sz="700" b="1" dirty="0">
              <a:solidFill>
                <a:srgbClr val="D25F2A"/>
              </a:solidFill>
            </a:endParaRPr>
          </a:p>
          <a:p>
            <a:pPr marL="285750" indent="-285750">
              <a:lnSpc>
                <a:spcPct val="110000"/>
              </a:lnSpc>
              <a:buClr>
                <a:srgbClr val="002244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rgbClr val="D25F2A"/>
                </a:solidFill>
              </a:rPr>
              <a:t>Low financial literacy  </a:t>
            </a:r>
          </a:p>
          <a:p>
            <a:pPr>
              <a:lnSpc>
                <a:spcPct val="110000"/>
              </a:lnSpc>
              <a:buClr>
                <a:srgbClr val="002244"/>
              </a:buClr>
            </a:pPr>
            <a:endParaRPr lang="en-CA" sz="1200" dirty="0">
              <a:solidFill>
                <a:srgbClr val="002244"/>
              </a:solidFill>
            </a:endParaRPr>
          </a:p>
          <a:p>
            <a:pPr marL="285750" indent="-285750">
              <a:lnSpc>
                <a:spcPct val="110000"/>
              </a:lnSpc>
              <a:buClr>
                <a:srgbClr val="002244"/>
              </a:buClr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rgbClr val="002244"/>
                </a:solidFill>
              </a:rPr>
              <a:t>Mainstream </a:t>
            </a:r>
            <a:r>
              <a:rPr lang="en-CA" sz="1600" b="1" dirty="0">
                <a:solidFill>
                  <a:srgbClr val="D25F2A"/>
                </a:solidFill>
              </a:rPr>
              <a:t>financial information, products/services, and advice that are inaccessible or don’t meet their needs </a:t>
            </a:r>
          </a:p>
          <a:p>
            <a:pPr marL="285750" indent="-285750">
              <a:lnSpc>
                <a:spcPct val="110000"/>
              </a:lnSpc>
              <a:buClr>
                <a:srgbClr val="002244"/>
              </a:buClr>
              <a:buFont typeface="Arial" panose="020B0604020202020204" pitchFamily="34" charset="0"/>
              <a:buChar char="•"/>
            </a:pPr>
            <a:endParaRPr lang="en-CA" sz="1200" b="1" dirty="0">
              <a:solidFill>
                <a:srgbClr val="002244"/>
              </a:solidFill>
            </a:endParaRPr>
          </a:p>
          <a:p>
            <a:pPr marL="285750" indent="-285750">
              <a:lnSpc>
                <a:spcPct val="110000"/>
              </a:lnSpc>
              <a:buClr>
                <a:srgbClr val="002244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rgbClr val="D25F2A"/>
                </a:solidFill>
              </a:rPr>
              <a:t>Public</a:t>
            </a:r>
            <a:r>
              <a:rPr lang="en-CA" sz="1600" dirty="0">
                <a:solidFill>
                  <a:srgbClr val="D25F2A"/>
                </a:solidFill>
              </a:rPr>
              <a:t> </a:t>
            </a:r>
            <a:r>
              <a:rPr lang="en-CA" sz="1600" b="1" dirty="0">
                <a:solidFill>
                  <a:srgbClr val="D25F2A"/>
                </a:solidFill>
              </a:rPr>
              <a:t>policies/programs that impede positive financial behaviours</a:t>
            </a:r>
            <a:r>
              <a:rPr lang="en-CA" sz="1600" dirty="0">
                <a:solidFill>
                  <a:srgbClr val="D25F2A"/>
                </a:solidFill>
              </a:rPr>
              <a:t> </a:t>
            </a:r>
            <a:r>
              <a:rPr lang="en-CA" sz="1600" b="1" dirty="0">
                <a:solidFill>
                  <a:srgbClr val="D25F2A"/>
                </a:solidFill>
              </a:rPr>
              <a:t>like saving</a:t>
            </a:r>
            <a:r>
              <a:rPr lang="en-CA" sz="1600" dirty="0">
                <a:solidFill>
                  <a:srgbClr val="002244"/>
                </a:solidFill>
              </a:rPr>
              <a:t>, or fail to incentivize low-income people to the same extent as other Canadians.</a:t>
            </a:r>
          </a:p>
          <a:p>
            <a:pPr marL="285750" indent="-285750">
              <a:lnSpc>
                <a:spcPct val="110000"/>
              </a:lnSpc>
              <a:buClr>
                <a:srgbClr val="002244"/>
              </a:buClr>
              <a:buFont typeface="Arial" panose="020B0604020202020204" pitchFamily="34" charset="0"/>
              <a:buChar char="•"/>
            </a:pPr>
            <a:endParaRPr lang="en-CA" sz="1200" dirty="0">
              <a:solidFill>
                <a:srgbClr val="002244"/>
              </a:solidFill>
            </a:endParaRPr>
          </a:p>
          <a:p>
            <a:pPr marL="285750" indent="-285750">
              <a:lnSpc>
                <a:spcPct val="110000"/>
              </a:lnSpc>
              <a:buClr>
                <a:srgbClr val="002244"/>
              </a:buClr>
              <a:buFont typeface="Arial" panose="020B0604020202020204" pitchFamily="34" charset="0"/>
              <a:buChar char="•"/>
            </a:pPr>
            <a:r>
              <a:rPr lang="en-CA" sz="1600" b="1" dirty="0">
                <a:solidFill>
                  <a:srgbClr val="D25F2A"/>
                </a:solidFill>
              </a:rPr>
              <a:t>Financial options and choices </a:t>
            </a:r>
            <a:r>
              <a:rPr lang="en-CA" sz="1600" dirty="0">
                <a:solidFill>
                  <a:srgbClr val="002244"/>
                </a:solidFill>
              </a:rPr>
              <a:t>that undermine their future security (e.g. reliance on high cost lenders)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1304764"/>
            <a:ext cx="4135760" cy="369332"/>
          </a:xfrm>
          <a:prstGeom prst="rect">
            <a:avLst/>
          </a:prstGeom>
          <a:solidFill>
            <a:srgbClr val="D25F2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b="1" cap="all" dirty="0">
                <a:solidFill>
                  <a:schemeClr val="bg1"/>
                </a:solidFill>
              </a:rPr>
              <a:t>Impact</a:t>
            </a:r>
          </a:p>
        </p:txBody>
      </p:sp>
    </p:spTree>
    <p:extLst>
      <p:ext uri="{BB962C8B-B14F-4D97-AF65-F5344CB8AC3E}">
        <p14:creationId xmlns:p14="http://schemas.microsoft.com/office/powerpoint/2010/main" val="1160553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>
            <a:noAutofit/>
          </a:bodyPr>
          <a:lstStyle/>
          <a:p>
            <a:r>
              <a:rPr lang="en-CA" dirty="0"/>
              <a:t>Currently, n</a:t>
            </a:r>
            <a:r>
              <a:rPr lang="en-CA" sz="2800" b="0" cap="none" dirty="0"/>
              <a:t>o sector is well equipped to address these issues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760"/>
            <a:ext cx="7838256" cy="4724400"/>
          </a:xfrm>
        </p:spPr>
        <p:txBody>
          <a:bodyPr wrap="square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CA" sz="1800" b="1" dirty="0"/>
              <a:t>Frontline government and community service providers </a:t>
            </a:r>
            <a:r>
              <a:rPr lang="en-CA" sz="1800" b="1" dirty="0">
                <a:solidFill>
                  <a:srgbClr val="D25F2A"/>
                </a:solidFill>
              </a:rPr>
              <a:t>rarely have the mandate, knowledge and skills to deal with the causes of financial vulnerability</a:t>
            </a:r>
            <a:r>
              <a:rPr lang="en-CA" sz="1800" b="1" dirty="0"/>
              <a:t> </a:t>
            </a:r>
            <a:r>
              <a:rPr lang="en-CA" sz="1800" dirty="0"/>
              <a:t>in low-income households such as: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1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dirty="0"/>
              <a:t>   </a:t>
            </a:r>
            <a:r>
              <a:rPr lang="en-CA" b="1" dirty="0"/>
              <a:t>Poor access to neutral and relevant financial information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b="1" dirty="0"/>
              <a:t>   Difficulty accessing income benefits </a:t>
            </a:r>
            <a:r>
              <a:rPr lang="en-CA" dirty="0"/>
              <a:t>through tax filing or other programs they are eligible for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dirty="0"/>
              <a:t>   </a:t>
            </a:r>
            <a:r>
              <a:rPr lang="en-CA" b="1" dirty="0"/>
              <a:t>Low or nonexistent savings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dirty="0"/>
              <a:t>   </a:t>
            </a:r>
            <a:r>
              <a:rPr lang="en-CA" b="1" dirty="0"/>
              <a:t>High debt-to-income </a:t>
            </a:r>
            <a:r>
              <a:rPr lang="en-CA" dirty="0"/>
              <a:t>levels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dirty="0"/>
              <a:t>   </a:t>
            </a:r>
            <a:r>
              <a:rPr lang="en-CA" b="1" dirty="0"/>
              <a:t>Poor credit scores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CA" dirty="0"/>
              <a:t>   Reliance on costly/predatory </a:t>
            </a:r>
            <a:r>
              <a:rPr lang="en-CA" b="1" dirty="0"/>
              <a:t>fringe financial services.</a:t>
            </a:r>
          </a:p>
          <a:p>
            <a:pPr marL="0" indent="0">
              <a:spcBef>
                <a:spcPts val="0"/>
              </a:spcBef>
              <a:buNone/>
            </a:pPr>
            <a:endParaRPr lang="en-CA" sz="16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Mainstream financial institutions </a:t>
            </a:r>
            <a:r>
              <a:rPr lang="en-US" sz="1800" b="1" dirty="0">
                <a:solidFill>
                  <a:srgbClr val="D25F2A"/>
                </a:solidFill>
              </a:rPr>
              <a:t>are challenged to deliver effective products/service to low-income people </a:t>
            </a:r>
            <a:r>
              <a:rPr lang="en-US" sz="1800" dirty="0"/>
              <a:t>because: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800" dirty="0">
              <a:solidFill>
                <a:srgbClr val="0066A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US" b="1" dirty="0"/>
              <a:t>It can be more time consuming </a:t>
            </a:r>
            <a:r>
              <a:rPr lang="en-US" dirty="0"/>
              <a:t>(due to lack of required ID, literacy and numeracy issues, low-financial literacy etc.)</a:t>
            </a:r>
            <a:endParaRPr lang="en-CA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They offer </a:t>
            </a:r>
            <a:r>
              <a:rPr lang="en-US" b="1" dirty="0"/>
              <a:t>fewer short-term, profit generating opportunities </a:t>
            </a:r>
            <a:endParaRPr lang="en-CA" b="1" dirty="0"/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Front-line </a:t>
            </a:r>
            <a:r>
              <a:rPr lang="en-US" b="1" dirty="0"/>
              <a:t>staff may require additional training </a:t>
            </a:r>
            <a:r>
              <a:rPr lang="en-US" dirty="0"/>
              <a:t>(e.g. about </a:t>
            </a:r>
            <a:r>
              <a:rPr lang="en-CA" dirty="0"/>
              <a:t>income testing, asset restrictions)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/>
              <a:t>Financial </a:t>
            </a:r>
            <a:r>
              <a:rPr lang="en-US" b="1" dirty="0"/>
              <a:t>products, services and advice designed for middle &amp; high-income clients.</a:t>
            </a:r>
            <a:endParaRPr lang="en-CA" b="1" dirty="0"/>
          </a:p>
        </p:txBody>
      </p:sp>
      <p:sp>
        <p:nvSpPr>
          <p:cNvPr id="4" name="Slide Number Placeholder 18"/>
          <p:cNvSpPr txBox="1">
            <a:spLocks/>
          </p:cNvSpPr>
          <p:nvPr/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206C4A-FA83-476D-AF6B-63CEF2C33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3586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274"/>
            <a:ext cx="8229600" cy="868362"/>
          </a:xfrm>
        </p:spPr>
        <p:txBody>
          <a:bodyPr>
            <a:normAutofit/>
          </a:bodyPr>
          <a:lstStyle/>
          <a:p>
            <a:r>
              <a:rPr lang="en-CA" sz="3600" b="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38" y="1382059"/>
            <a:ext cx="7939426" cy="4724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Prosper Canada: Who we are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Tax filing: The ‘Achilles heel’ of basic income?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Basic income: Enough to achieve financial security?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Financial empowerment: What is it and what can it do?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How it can work with basic income initiatives to build financial security</a:t>
            </a:r>
          </a:p>
          <a:p>
            <a:pPr>
              <a:buFont typeface="+mj-lt"/>
              <a:buAutoNum type="arabicPeriod"/>
            </a:pPr>
            <a:endParaRPr lang="en-CA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799" y="4077072"/>
            <a:ext cx="7694240" cy="576064"/>
          </a:xfrm>
          <a:prstGeom prst="rect">
            <a:avLst/>
          </a:prstGeom>
          <a:noFill/>
          <a:ln w="28575">
            <a:solidFill>
              <a:srgbClr val="F0A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87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8659550" y="4201853"/>
            <a:ext cx="461665" cy="195382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A1"/>
                </a:solidFill>
              </a:rPr>
              <a:t>PROSPERITY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872561" y="4429546"/>
            <a:ext cx="7938902" cy="1589810"/>
          </a:xfrm>
          <a:prstGeom prst="rightArrow">
            <a:avLst>
              <a:gd name="adj1" fmla="val 50000"/>
              <a:gd name="adj2" fmla="val 41612"/>
            </a:avLst>
          </a:prstGeom>
          <a:solidFill>
            <a:srgbClr val="0022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6" y="116632"/>
            <a:ext cx="8635626" cy="868362"/>
          </a:xfrm>
        </p:spPr>
        <p:txBody>
          <a:bodyPr anchor="ctr" anchorCtr="0">
            <a:noAutofit/>
          </a:bodyPr>
          <a:lstStyle/>
          <a:p>
            <a:r>
              <a:rPr lang="en-CA" sz="2500" dirty="0"/>
              <a:t>Financial empowerment is a set of interventions that measurably improve financial wellbeing for people with low incomes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737556" y="4778714"/>
          <a:ext cx="7419044" cy="882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4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59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419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9813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5245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82534">
                <a:tc>
                  <a:txBody>
                    <a:bodyPr/>
                    <a:lstStyle/>
                    <a:p>
                      <a:pPr algn="l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Crisis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Stabilize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Engage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Build</a:t>
                      </a:r>
                    </a:p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security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Grow </a:t>
                      </a:r>
                    </a:p>
                    <a:p>
                      <a:pPr algn="ctr"/>
                      <a:r>
                        <a:rPr lang="en-CA" sz="1600" dirty="0">
                          <a:solidFill>
                            <a:schemeClr val="bg1"/>
                          </a:solidFill>
                        </a:rPr>
                        <a:t>assets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2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" name="AutoShape 2" descr="Image result for Image stick figure pan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 dirty="0"/>
          </a:p>
        </p:txBody>
      </p:sp>
      <p:grpSp>
        <p:nvGrpSpPr>
          <p:cNvPr id="4" name="Group 3"/>
          <p:cNvGrpSpPr/>
          <p:nvPr/>
        </p:nvGrpSpPr>
        <p:grpSpPr>
          <a:xfrm>
            <a:off x="872561" y="1853423"/>
            <a:ext cx="7317296" cy="1824507"/>
            <a:chOff x="577062" y="-482793"/>
            <a:chExt cx="7317296" cy="1824507"/>
          </a:xfrm>
        </p:grpSpPr>
        <p:sp>
          <p:nvSpPr>
            <p:cNvPr id="7" name="TextBox 6"/>
            <p:cNvSpPr txBox="1"/>
            <p:nvPr/>
          </p:nvSpPr>
          <p:spPr>
            <a:xfrm>
              <a:off x="577062" y="-482793"/>
              <a:ext cx="7317296" cy="43204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cap="all" dirty="0">
                  <a:solidFill>
                    <a:schemeClr val="bg1"/>
                  </a:solidFill>
                </a:rPr>
                <a:t>Financial Empowerment solution Framework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77062" y="61802"/>
              <a:ext cx="1364237" cy="12799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b="1" dirty="0">
                  <a:solidFill>
                    <a:schemeClr val="bg1"/>
                  </a:solidFill>
                </a:rPr>
                <a:t>1. Financial information education and counselling </a:t>
              </a:r>
              <a:endParaRPr lang="en-CA" sz="1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4141" y="61802"/>
              <a:ext cx="1364237" cy="12799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b="1" dirty="0">
                  <a:solidFill>
                    <a:schemeClr val="bg1"/>
                  </a:solidFill>
                </a:rPr>
                <a:t>2. Help accessing government benefits and tax credits</a:t>
              </a:r>
              <a:endParaRPr lang="en-CA" sz="1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49604" y="61802"/>
              <a:ext cx="1364237" cy="12799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b="1" dirty="0">
                  <a:solidFill>
                    <a:schemeClr val="bg1"/>
                  </a:solidFill>
                </a:rPr>
                <a:t>3. Safe and affordable financial products and services</a:t>
              </a:r>
              <a:endParaRPr lang="en-CA" sz="1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039862" y="61802"/>
              <a:ext cx="1364237" cy="12799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b="1" dirty="0">
                  <a:solidFill>
                    <a:schemeClr val="bg1"/>
                  </a:solidFill>
                </a:rPr>
                <a:t>4. Access to savings and asset building opportunities</a:t>
              </a:r>
              <a:endParaRPr lang="en-CA" sz="1400" b="1" baseline="30000" dirty="0">
                <a:solidFill>
                  <a:schemeClr val="bg1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530121" y="61802"/>
              <a:ext cx="1364237" cy="127991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sz="1400" b="1" dirty="0">
                  <a:solidFill>
                    <a:schemeClr val="bg1"/>
                  </a:solidFill>
                </a:rPr>
                <a:t>5. Consumer education and protection</a:t>
              </a:r>
              <a:endParaRPr lang="en-CA" sz="1400" b="1" baseline="30000" dirty="0">
                <a:solidFill>
                  <a:schemeClr val="bg1"/>
                </a:solidFill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1557235" y="5196558"/>
            <a:ext cx="331646" cy="0"/>
          </a:xfrm>
          <a:prstGeom prst="straightConnector1">
            <a:avLst/>
          </a:prstGeom>
          <a:ln>
            <a:solidFill>
              <a:srgbClr val="D25F2A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3356447" y="5196558"/>
            <a:ext cx="357430" cy="0"/>
          </a:xfrm>
          <a:prstGeom prst="straightConnector1">
            <a:avLst/>
          </a:prstGeom>
          <a:ln>
            <a:solidFill>
              <a:srgbClr val="D25F2A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5053240" y="5196558"/>
            <a:ext cx="309191" cy="0"/>
          </a:xfrm>
          <a:prstGeom prst="straightConnector1">
            <a:avLst/>
          </a:prstGeom>
          <a:ln>
            <a:solidFill>
              <a:srgbClr val="D25F2A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604538" y="5196558"/>
            <a:ext cx="317663" cy="0"/>
          </a:xfrm>
          <a:prstGeom prst="straightConnector1">
            <a:avLst/>
          </a:prstGeom>
          <a:ln>
            <a:solidFill>
              <a:srgbClr val="D25F2A"/>
            </a:solidFill>
            <a:prstDash val="soli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37555" y="4109911"/>
            <a:ext cx="739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66A1"/>
                </a:solidFill>
              </a:rPr>
              <a:t>These supports help people move from survival to prosperity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975" y="4211479"/>
            <a:ext cx="461665" cy="1953825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66A1"/>
                </a:solidFill>
              </a:rPr>
              <a:t>SURVIVAL</a:t>
            </a:r>
          </a:p>
        </p:txBody>
      </p:sp>
    </p:spTree>
    <p:extLst>
      <p:ext uri="{BB962C8B-B14F-4D97-AF65-F5344CB8AC3E}">
        <p14:creationId xmlns:p14="http://schemas.microsoft.com/office/powerpoint/2010/main" val="224447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6632"/>
            <a:ext cx="7910264" cy="868362"/>
          </a:xfrm>
        </p:spPr>
        <p:txBody>
          <a:bodyPr>
            <a:noAutofit/>
          </a:bodyPr>
          <a:lstStyle/>
          <a:p>
            <a:r>
              <a:rPr lang="en-CA" sz="2800" b="0" dirty="0"/>
              <a:t>Financial empowerment addresses the gap in current  social supports aimed at building financial security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4168" y="1412776"/>
            <a:ext cx="2839616" cy="3240361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>
                <a:srgbClr val="002244"/>
              </a:buClr>
              <a:buNone/>
            </a:pPr>
            <a:endParaRPr lang="en-CA" sz="1800" b="1" dirty="0">
              <a:solidFill>
                <a:srgbClr val="0066A1"/>
              </a:solidFill>
            </a:endParaRPr>
          </a:p>
          <a:p>
            <a:pPr>
              <a:spcBef>
                <a:spcPts val="0"/>
              </a:spcBef>
              <a:buClr>
                <a:srgbClr val="002244"/>
              </a:buClr>
              <a:buAutoNum type="arabicPeriod" startAt="3"/>
            </a:pPr>
            <a:r>
              <a:rPr lang="en-CA" sz="1800" b="1" dirty="0"/>
              <a:t>This, in turn, enhances their access to proven routes out of poverty </a:t>
            </a:r>
            <a:r>
              <a:rPr lang="en-CA" sz="1800" dirty="0"/>
              <a:t>– education/training, employment,  entrepreneurship, asset and home-ownership.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9437" y="1412776"/>
            <a:ext cx="2581911" cy="3416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buClr>
                <a:srgbClr val="002244"/>
              </a:buClr>
            </a:pPr>
            <a:endParaRPr lang="en-CA" dirty="0"/>
          </a:p>
          <a:p>
            <a:pPr marL="342900" indent="-342900">
              <a:buClr>
                <a:srgbClr val="002244"/>
              </a:buClr>
              <a:buAutoNum type="arabicPeriod"/>
            </a:pPr>
            <a:r>
              <a:rPr lang="en-CA" b="1" dirty="0">
                <a:solidFill>
                  <a:srgbClr val="002244"/>
                </a:solidFill>
              </a:rPr>
              <a:t>FE focuses on strengthening low-income people’s </a:t>
            </a:r>
            <a:r>
              <a:rPr lang="en-CA" b="1" dirty="0">
                <a:solidFill>
                  <a:srgbClr val="F0AB00"/>
                </a:solidFill>
              </a:rPr>
              <a:t>financial inclusion</a:t>
            </a:r>
            <a:r>
              <a:rPr lang="en-CA" b="1" i="1" dirty="0">
                <a:solidFill>
                  <a:srgbClr val="002244"/>
                </a:solidFill>
              </a:rPr>
              <a:t>, </a:t>
            </a:r>
            <a:r>
              <a:rPr lang="en-CA" b="1" dirty="0">
                <a:solidFill>
                  <a:srgbClr val="F0AB00"/>
                </a:solidFill>
              </a:rPr>
              <a:t>knowledge</a:t>
            </a:r>
            <a:r>
              <a:rPr lang="en-CA" b="1" i="1" dirty="0">
                <a:solidFill>
                  <a:srgbClr val="002244"/>
                </a:solidFill>
              </a:rPr>
              <a:t>, </a:t>
            </a:r>
            <a:r>
              <a:rPr lang="en-CA" b="1" dirty="0">
                <a:solidFill>
                  <a:srgbClr val="F0AB00"/>
                </a:solidFill>
              </a:rPr>
              <a:t>behaviours</a:t>
            </a:r>
            <a:r>
              <a:rPr lang="en-CA" b="1" i="1" dirty="0">
                <a:solidFill>
                  <a:srgbClr val="002244"/>
                </a:solidFill>
              </a:rPr>
              <a:t>, </a:t>
            </a:r>
            <a:r>
              <a:rPr lang="en-CA" b="1" dirty="0">
                <a:solidFill>
                  <a:srgbClr val="002244"/>
                </a:solidFill>
              </a:rPr>
              <a:t>and </a:t>
            </a:r>
            <a:r>
              <a:rPr lang="en-CA" b="1" dirty="0">
                <a:solidFill>
                  <a:srgbClr val="F0AB00"/>
                </a:solidFill>
              </a:rPr>
              <a:t>opportunities</a:t>
            </a:r>
            <a:r>
              <a:rPr lang="en-CA" dirty="0">
                <a:solidFill>
                  <a:srgbClr val="002244"/>
                </a:solidFill>
              </a:rPr>
              <a:t>, unlike many other poverty reduction approaches.</a:t>
            </a:r>
          </a:p>
          <a:p>
            <a:pPr>
              <a:buClr>
                <a:srgbClr val="002244"/>
              </a:buClr>
            </a:pPr>
            <a:endParaRPr lang="en-CA" dirty="0">
              <a:solidFill>
                <a:srgbClr val="00224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600" y="4829096"/>
            <a:ext cx="7488832" cy="646331"/>
          </a:xfrm>
          <a:prstGeom prst="rect">
            <a:avLst/>
          </a:prstGeom>
          <a:solidFill>
            <a:srgbClr val="F0AB00"/>
          </a:solidFill>
          <a:ln w="28575"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CA" b="1" dirty="0">
                <a:solidFill>
                  <a:srgbClr val="002244"/>
                </a:solidFill>
              </a:rPr>
              <a:t>For more information, please see our </a:t>
            </a:r>
            <a:r>
              <a:rPr lang="en-CA" dirty="0">
                <a:solidFill>
                  <a:srgbClr val="D25F2A"/>
                </a:solidFill>
                <a:hlinkClick r:id="rId2"/>
              </a:rPr>
              <a:t>Financial Empowerment Brief </a:t>
            </a:r>
            <a:endParaRPr lang="en-CA" dirty="0">
              <a:solidFill>
                <a:srgbClr val="D25F2A"/>
              </a:solidFill>
            </a:endParaRPr>
          </a:p>
          <a:p>
            <a:pPr algn="ctr"/>
            <a:r>
              <a:rPr lang="en-CA" dirty="0">
                <a:solidFill>
                  <a:srgbClr val="002244"/>
                </a:solidFill>
              </a:rPr>
              <a:t>This provides examples of diverse FE interventions and their impact </a:t>
            </a:r>
          </a:p>
        </p:txBody>
      </p:sp>
      <p:sp>
        <p:nvSpPr>
          <p:cNvPr id="7" name="Rectangle 6"/>
          <p:cNvSpPr/>
          <p:nvPr/>
        </p:nvSpPr>
        <p:spPr>
          <a:xfrm>
            <a:off x="683568" y="5536563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82786F"/>
                </a:solidFill>
                <a:hlinkClick r:id="rId2"/>
              </a:rPr>
              <a:t>http://www.prospercanada.org/ProsperCanada/documents/en/Financial-Empowerment-Brochure.pdf</a:t>
            </a:r>
            <a:endParaRPr lang="en-US" sz="1400" dirty="0">
              <a:solidFill>
                <a:srgbClr val="82786F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451348" y="1435273"/>
            <a:ext cx="2462336" cy="32178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/>
              <a:buNone/>
            </a:pPr>
            <a:endParaRPr lang="en-CA" sz="1800" b="1" dirty="0">
              <a:solidFill>
                <a:srgbClr val="0066A1"/>
              </a:solidFill>
            </a:endParaRPr>
          </a:p>
          <a:p>
            <a:pPr>
              <a:spcBef>
                <a:spcPts val="0"/>
              </a:spcBef>
              <a:buClr>
                <a:srgbClr val="002244"/>
              </a:buClr>
              <a:buFont typeface="+mj-lt"/>
              <a:buAutoNum type="arabicPeriod" startAt="2"/>
            </a:pPr>
            <a:r>
              <a:rPr lang="en-CA" sz="1800" b="1" dirty="0"/>
              <a:t>FE solutions enable low-income  people to measurably improve their financial outcomes </a:t>
            </a:r>
            <a:r>
              <a:rPr lang="en-CA" sz="1800" dirty="0"/>
              <a:t>– incomes, credit scores, savings and debt levels.</a:t>
            </a:r>
          </a:p>
          <a:p>
            <a:pPr>
              <a:spcBef>
                <a:spcPts val="0"/>
              </a:spcBef>
              <a:buClr>
                <a:srgbClr val="002244"/>
              </a:buClr>
              <a:buFont typeface="Arial"/>
              <a:buAutoNum type="arabicPeriod" startAt="3"/>
            </a:pPr>
            <a:endParaRPr lang="en-CA" sz="1800" b="1" dirty="0">
              <a:solidFill>
                <a:srgbClr val="0066A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1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1566" y="2565451"/>
            <a:ext cx="5130642" cy="3708666"/>
            <a:chOff x="324064" y="2480088"/>
            <a:chExt cx="5130642" cy="3708666"/>
          </a:xfrm>
        </p:grpSpPr>
        <p:pic>
          <p:nvPicPr>
            <p:cNvPr id="6" name="Picture 6" descr="Image result for outline map of canada with citi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38" t="3332" r="2708" b="2503"/>
            <a:stretch/>
          </p:blipFill>
          <p:spPr bwMode="auto">
            <a:xfrm>
              <a:off x="743697" y="2480088"/>
              <a:ext cx="4711009" cy="3708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324064" y="4394772"/>
              <a:ext cx="4653221" cy="1665745"/>
              <a:chOff x="324064" y="4394772"/>
              <a:chExt cx="4653221" cy="1665745"/>
            </a:xfrm>
          </p:grpSpPr>
          <p:sp>
            <p:nvSpPr>
              <p:cNvPr id="8" name="5-Point Star 7"/>
              <p:cNvSpPr/>
              <p:nvPr/>
            </p:nvSpPr>
            <p:spPr>
              <a:xfrm>
                <a:off x="1065079" y="4962844"/>
                <a:ext cx="276944" cy="228405"/>
              </a:xfrm>
              <a:prstGeom prst="star5">
                <a:avLst/>
              </a:prstGeom>
              <a:solidFill>
                <a:srgbClr val="0066A1"/>
              </a:solidFill>
              <a:ln>
                <a:solidFill>
                  <a:srgbClr val="0066A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5-Point Star 8"/>
              <p:cNvSpPr/>
              <p:nvPr/>
            </p:nvSpPr>
            <p:spPr>
              <a:xfrm>
                <a:off x="1488213" y="4838042"/>
                <a:ext cx="276944" cy="228405"/>
              </a:xfrm>
              <a:prstGeom prst="star5">
                <a:avLst/>
              </a:prstGeom>
              <a:solidFill>
                <a:srgbClr val="0066A1"/>
              </a:solidFill>
              <a:ln>
                <a:solidFill>
                  <a:srgbClr val="0066A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5-Point Star 9"/>
              <p:cNvSpPr/>
              <p:nvPr/>
            </p:nvSpPr>
            <p:spPr>
              <a:xfrm>
                <a:off x="1595869" y="5090719"/>
                <a:ext cx="276944" cy="228405"/>
              </a:xfrm>
              <a:prstGeom prst="star5">
                <a:avLst/>
              </a:prstGeom>
              <a:solidFill>
                <a:srgbClr val="0066A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5-Point Star 10"/>
              <p:cNvSpPr/>
              <p:nvPr/>
            </p:nvSpPr>
            <p:spPr>
              <a:xfrm>
                <a:off x="2421555" y="5313399"/>
                <a:ext cx="276944" cy="228405"/>
              </a:xfrm>
              <a:prstGeom prst="star5">
                <a:avLst/>
              </a:prstGeom>
              <a:solidFill>
                <a:srgbClr val="0066A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5-Point Star 11"/>
              <p:cNvSpPr/>
              <p:nvPr/>
            </p:nvSpPr>
            <p:spPr>
              <a:xfrm>
                <a:off x="4027329" y="5402677"/>
                <a:ext cx="276944" cy="228405"/>
              </a:xfrm>
              <a:prstGeom prst="star5">
                <a:avLst/>
              </a:prstGeom>
              <a:solidFill>
                <a:srgbClr val="0066A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srgbClr val="002244"/>
                  </a:solidFill>
                </a:endParaRPr>
              </a:p>
            </p:txBody>
          </p:sp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/>
              <a:srcRect l="41967" t="76880" r="42913" b="11361"/>
              <a:stretch/>
            </p:blipFill>
            <p:spPr>
              <a:xfrm>
                <a:off x="4156089" y="5701244"/>
                <a:ext cx="821196" cy="359273"/>
              </a:xfrm>
              <a:prstGeom prst="rect">
                <a:avLst/>
              </a:prstGeom>
            </p:spPr>
          </p:pic>
          <p:pic>
            <p:nvPicPr>
              <p:cNvPr id="14" name="Picture 8" descr="SEED Winnipeg Inc.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092"/>
              <a:stretch/>
            </p:blipFill>
            <p:spPr bwMode="auto">
              <a:xfrm>
                <a:off x="2036045" y="5631082"/>
                <a:ext cx="652742" cy="412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749" t="21289" r="52379" b="65602"/>
              <a:stretch/>
            </p:blipFill>
            <p:spPr bwMode="auto">
              <a:xfrm>
                <a:off x="714386" y="5473377"/>
                <a:ext cx="1231669" cy="3160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1140297" y="5383497"/>
                <a:ext cx="884412" cy="17976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dirty="0">
                  <a:solidFill>
                    <a:prstClr val="white"/>
                  </a:solidFill>
                </a:endParaRPr>
              </a:p>
            </p:txBody>
          </p:sp>
          <p:pic>
            <p:nvPicPr>
              <p:cNvPr id="17" name="Picture 8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0136" y="4497877"/>
                <a:ext cx="640119" cy="321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4064" y="4394772"/>
                <a:ext cx="926478" cy="555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887" y="116632"/>
            <a:ext cx="8495913" cy="868362"/>
          </a:xfrm>
        </p:spPr>
        <p:txBody>
          <a:bodyPr>
            <a:noAutofit/>
          </a:bodyPr>
          <a:lstStyle/>
          <a:p>
            <a:r>
              <a:rPr lang="en-CA" dirty="0"/>
              <a:t>We are piloting solutions with 14 financial empowerment champion organizations</a:t>
            </a:r>
            <a:r>
              <a:rPr lang="en-CA" b="1" dirty="0">
                <a:solidFill>
                  <a:srgbClr val="002244"/>
                </a:solidFill>
              </a:rPr>
              <a:t> </a:t>
            </a:r>
            <a:r>
              <a:rPr lang="en-CA" dirty="0"/>
              <a:t>across Canada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15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182231" y="3196742"/>
            <a:ext cx="3991513" cy="3332277"/>
            <a:chOff x="3713989" y="2157758"/>
            <a:chExt cx="5068282" cy="465143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13989" y="2157758"/>
              <a:ext cx="3464058" cy="3907061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14078" y="3952839"/>
              <a:ext cx="974623" cy="5249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8195" y="4011615"/>
              <a:ext cx="1675034" cy="73215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0242" y="3175979"/>
              <a:ext cx="1730809" cy="70719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43418" y="6336885"/>
              <a:ext cx="987559" cy="47230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51580" y="5986856"/>
              <a:ext cx="2018504" cy="367241"/>
            </a:xfrm>
            <a:prstGeom prst="rect">
              <a:avLst/>
            </a:prstGeom>
          </p:spPr>
        </p:pic>
        <p:sp>
          <p:nvSpPr>
            <p:cNvPr id="26" name="5-Point Star 25"/>
            <p:cNvSpPr/>
            <p:nvPr/>
          </p:nvSpPr>
          <p:spPr>
            <a:xfrm>
              <a:off x="4460545" y="4128433"/>
              <a:ext cx="310787" cy="317434"/>
            </a:xfrm>
            <a:prstGeom prst="star5">
              <a:avLst/>
            </a:prstGeom>
            <a:solidFill>
              <a:srgbClr val="F0A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7" name="5-Point Star 26"/>
            <p:cNvSpPr/>
            <p:nvPr/>
          </p:nvSpPr>
          <p:spPr>
            <a:xfrm>
              <a:off x="5908678" y="5511878"/>
              <a:ext cx="310787" cy="317434"/>
            </a:xfrm>
            <a:prstGeom prst="star5">
              <a:avLst/>
            </a:prstGeom>
            <a:solidFill>
              <a:srgbClr val="F0A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5-Point Star 27"/>
            <p:cNvSpPr/>
            <p:nvPr/>
          </p:nvSpPr>
          <p:spPr>
            <a:xfrm>
              <a:off x="5869960" y="4489248"/>
              <a:ext cx="310787" cy="317434"/>
            </a:xfrm>
            <a:prstGeom prst="star5">
              <a:avLst/>
            </a:prstGeom>
            <a:solidFill>
              <a:srgbClr val="F0A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9" name="5-Point Star 28"/>
            <p:cNvSpPr/>
            <p:nvPr/>
          </p:nvSpPr>
          <p:spPr>
            <a:xfrm>
              <a:off x="6237793" y="5180675"/>
              <a:ext cx="310787" cy="317434"/>
            </a:xfrm>
            <a:prstGeom prst="star5">
              <a:avLst/>
            </a:prstGeom>
            <a:solidFill>
              <a:srgbClr val="F0A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0" name="5-Point Star 29"/>
            <p:cNvSpPr/>
            <p:nvPr/>
          </p:nvSpPr>
          <p:spPr>
            <a:xfrm>
              <a:off x="6718028" y="4691346"/>
              <a:ext cx="310787" cy="317434"/>
            </a:xfrm>
            <a:prstGeom prst="star5">
              <a:avLst/>
            </a:prstGeom>
            <a:solidFill>
              <a:srgbClr val="F0A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31" name="Picture 4" descr="https://www.canadahelps.org/uploads/CACHE/images/charityprofile/3/2669/WestLogos_SCH%20with%20white%20background/ed0dc224b1e1780838a579cb840286f7.png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8815" y="6132891"/>
              <a:ext cx="1465084" cy="640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37126" y="5628743"/>
              <a:ext cx="1645145" cy="48984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87352" y="4945712"/>
              <a:ext cx="727974" cy="60770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804" y="4884439"/>
              <a:ext cx="955888" cy="623795"/>
            </a:xfrm>
            <a:prstGeom prst="rect">
              <a:avLst/>
            </a:prstGeom>
          </p:spPr>
        </p:pic>
        <p:sp>
          <p:nvSpPr>
            <p:cNvPr id="35" name="5-Point Star 34"/>
            <p:cNvSpPr/>
            <p:nvPr/>
          </p:nvSpPr>
          <p:spPr>
            <a:xfrm>
              <a:off x="6054749" y="5326372"/>
              <a:ext cx="310787" cy="317434"/>
            </a:xfrm>
            <a:prstGeom prst="star5">
              <a:avLst/>
            </a:prstGeom>
            <a:solidFill>
              <a:srgbClr val="F0A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36" name="Straight Arrow Connector 35"/>
            <p:cNvCxnSpPr>
              <a:endCxn id="33" idx="1"/>
            </p:cNvCxnSpPr>
            <p:nvPr/>
          </p:nvCxnSpPr>
          <p:spPr>
            <a:xfrm flipV="1">
              <a:off x="6393186" y="5249563"/>
              <a:ext cx="594166" cy="110734"/>
            </a:xfrm>
            <a:prstGeom prst="straightConnector1">
              <a:avLst/>
            </a:prstGeom>
            <a:ln>
              <a:solidFill>
                <a:srgbClr val="6AADE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6393186" y="5360294"/>
              <a:ext cx="873627" cy="293572"/>
            </a:xfrm>
            <a:prstGeom prst="straightConnector1">
              <a:avLst/>
            </a:prstGeom>
            <a:ln>
              <a:solidFill>
                <a:srgbClr val="6AADE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6387567" y="5374805"/>
              <a:ext cx="749559" cy="674249"/>
            </a:xfrm>
            <a:prstGeom prst="straightConnector1">
              <a:avLst/>
            </a:prstGeom>
            <a:ln>
              <a:solidFill>
                <a:srgbClr val="6AADE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endCxn id="24" idx="0"/>
            </p:cNvCxnSpPr>
            <p:nvPr/>
          </p:nvCxnSpPr>
          <p:spPr>
            <a:xfrm>
              <a:off x="6393186" y="5375070"/>
              <a:ext cx="144012" cy="961815"/>
            </a:xfrm>
            <a:prstGeom prst="straightConnector1">
              <a:avLst/>
            </a:prstGeom>
            <a:ln>
              <a:solidFill>
                <a:srgbClr val="6AADE4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ectangle 40"/>
          <p:cNvSpPr/>
          <p:nvPr/>
        </p:nvSpPr>
        <p:spPr>
          <a:xfrm>
            <a:off x="571887" y="2441878"/>
            <a:ext cx="773828" cy="339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8153" y="2611403"/>
            <a:ext cx="1482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0066A1"/>
                </a:solidFill>
              </a:rPr>
              <a:t>CANADA</a:t>
            </a:r>
            <a:endParaRPr lang="en-US" sz="2000" b="1" dirty="0">
              <a:solidFill>
                <a:srgbClr val="0066A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188432" y="3756662"/>
            <a:ext cx="1482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>
                <a:solidFill>
                  <a:srgbClr val="F0AB00"/>
                </a:solidFill>
              </a:rPr>
              <a:t>ONTARIO</a:t>
            </a:r>
            <a:endParaRPr lang="en-US" sz="2000" b="1" dirty="0">
              <a:solidFill>
                <a:srgbClr val="F0AB0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 flipV="1">
            <a:off x="3262055" y="4480135"/>
            <a:ext cx="2050153" cy="971237"/>
          </a:xfrm>
          <a:prstGeom prst="straightConnector1">
            <a:avLst/>
          </a:prstGeom>
          <a:ln w="38100">
            <a:solidFill>
              <a:srgbClr val="6AADE4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4434" y="1253508"/>
            <a:ext cx="5913993" cy="1785021"/>
          </a:xfrm>
          <a:solidFill>
            <a:schemeClr val="bg1"/>
          </a:solidFill>
        </p:spPr>
        <p:txBody>
          <a:bodyPr anchor="ctr">
            <a:noAutofit/>
          </a:bodyPr>
          <a:lstStyle/>
          <a:p>
            <a:pPr marL="0" indent="0">
              <a:spcBef>
                <a:spcPts val="0"/>
              </a:spcBef>
              <a:buClr>
                <a:srgbClr val="002244"/>
              </a:buClr>
              <a:buNone/>
            </a:pPr>
            <a:r>
              <a:rPr lang="en-CA" sz="2400" b="1" dirty="0"/>
              <a:t>Through free tax clinics and hands-on benefits assistance, champions have enabled </a:t>
            </a:r>
            <a:r>
              <a:rPr lang="en-US" sz="2400" b="1" dirty="0">
                <a:solidFill>
                  <a:srgbClr val="F0AB00"/>
                </a:solidFill>
              </a:rPr>
              <a:t>65,054</a:t>
            </a:r>
            <a:r>
              <a:rPr lang="en-US" sz="2400" dirty="0">
                <a:solidFill>
                  <a:srgbClr val="F0AB00"/>
                </a:solidFill>
              </a:rPr>
              <a:t> </a:t>
            </a:r>
            <a:r>
              <a:rPr lang="en-US" sz="2400" b="1" dirty="0"/>
              <a:t>Canadians with low incomes to access </a:t>
            </a:r>
            <a:r>
              <a:rPr lang="en-US" sz="2400" b="1" dirty="0">
                <a:solidFill>
                  <a:srgbClr val="F0AB00"/>
                </a:solidFill>
              </a:rPr>
              <a:t>$128.4M </a:t>
            </a:r>
            <a:r>
              <a:rPr lang="en-US" sz="2400" b="1" dirty="0"/>
              <a:t>in new income </a:t>
            </a:r>
            <a:r>
              <a:rPr lang="en-US" sz="2000" dirty="0"/>
              <a:t>(Jan 2016 to Dec 2018)</a:t>
            </a:r>
          </a:p>
        </p:txBody>
      </p:sp>
    </p:spTree>
    <p:extLst>
      <p:ext uri="{BB962C8B-B14F-4D97-AF65-F5344CB8AC3E}">
        <p14:creationId xmlns:p14="http://schemas.microsoft.com/office/powerpoint/2010/main" val="1383439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83569" y="1340768"/>
            <a:ext cx="6250632" cy="3744416"/>
          </a:xfrm>
          <a:prstGeom prst="roundRect">
            <a:avLst/>
          </a:prstGeom>
          <a:solidFill>
            <a:srgbClr val="A59D95">
              <a:alpha val="14000"/>
            </a:srgbClr>
          </a:solidFill>
          <a:ln w="28575">
            <a:solidFill>
              <a:srgbClr val="F0A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61302" y="1268760"/>
            <a:ext cx="6072898" cy="446449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Clr>
                <a:srgbClr val="0066A1"/>
              </a:buClr>
              <a:buSzPct val="120000"/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Clr>
                <a:srgbClr val="0066A1"/>
              </a:buClr>
              <a:buSzPct val="120000"/>
              <a:buNone/>
            </a:pPr>
            <a:r>
              <a:rPr lang="en-US" sz="2000" b="1" dirty="0">
                <a:solidFill>
                  <a:srgbClr val="F0AB00"/>
                </a:solidFill>
              </a:rPr>
              <a:t>151,234 </a:t>
            </a:r>
            <a:r>
              <a:rPr lang="en-US" sz="2000" b="1" dirty="0"/>
              <a:t>people with low incomes helped to improve their financial health</a:t>
            </a:r>
            <a:r>
              <a:rPr lang="en-US" sz="2000" dirty="0"/>
              <a:t> by Prosper Canada and community partners to date</a:t>
            </a:r>
            <a:r>
              <a:rPr lang="en-US" sz="2000" b="1" dirty="0"/>
              <a:t>:</a:t>
            </a:r>
          </a:p>
          <a:p>
            <a:pPr marL="0" indent="0">
              <a:spcBef>
                <a:spcPts val="0"/>
              </a:spcBef>
              <a:buClr>
                <a:srgbClr val="0066A1"/>
              </a:buClr>
              <a:buSzPct val="120000"/>
              <a:buNone/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Bef>
                <a:spcPts val="0"/>
              </a:spcBef>
              <a:buClr>
                <a:srgbClr val="002244"/>
              </a:buClr>
              <a:buFont typeface="Wingdings" panose="05000000000000000000" pitchFamily="2" charset="2"/>
              <a:buChar char="ü"/>
            </a:pPr>
            <a:r>
              <a:rPr lang="en-US" sz="2100" b="1" dirty="0">
                <a:solidFill>
                  <a:srgbClr val="F0AB00"/>
                </a:solidFill>
              </a:rPr>
              <a:t>65,054</a:t>
            </a:r>
            <a:r>
              <a:rPr lang="en-US" sz="2100" dirty="0">
                <a:solidFill>
                  <a:srgbClr val="F0AB00"/>
                </a:solidFill>
              </a:rPr>
              <a:t> </a:t>
            </a:r>
            <a:r>
              <a:rPr lang="en-US" sz="2100" dirty="0"/>
              <a:t>received </a:t>
            </a:r>
            <a:r>
              <a:rPr lang="en-US" sz="2100" b="1" dirty="0"/>
              <a:t>tax and benefit assistance</a:t>
            </a:r>
            <a:r>
              <a:rPr lang="en-US" sz="2100" dirty="0"/>
              <a:t> </a:t>
            </a:r>
          </a:p>
          <a:p>
            <a:pPr>
              <a:spcBef>
                <a:spcPts val="0"/>
              </a:spcBef>
              <a:buClr>
                <a:srgbClr val="002244"/>
              </a:buClr>
              <a:buFont typeface="Wingdings" panose="05000000000000000000" pitchFamily="2" charset="2"/>
              <a:buChar char="ü"/>
            </a:pPr>
            <a:r>
              <a:rPr lang="en-US" sz="2100" b="1" dirty="0">
                <a:solidFill>
                  <a:srgbClr val="F0AB00"/>
                </a:solidFill>
              </a:rPr>
              <a:t>$128.4M </a:t>
            </a:r>
            <a:r>
              <a:rPr lang="en-US" sz="2100" b="1" dirty="0"/>
              <a:t>increase in income </a:t>
            </a:r>
          </a:p>
          <a:p>
            <a:pPr>
              <a:spcBef>
                <a:spcPts val="0"/>
              </a:spcBef>
              <a:buClr>
                <a:srgbClr val="002244"/>
              </a:buClr>
              <a:buFont typeface="Wingdings" panose="05000000000000000000" pitchFamily="2" charset="2"/>
              <a:buChar char="ü"/>
            </a:pPr>
            <a:r>
              <a:rPr lang="en-CA" sz="2100" b="1" dirty="0">
                <a:solidFill>
                  <a:srgbClr val="F0AB00"/>
                </a:solidFill>
              </a:rPr>
              <a:t>2,384</a:t>
            </a:r>
            <a:r>
              <a:rPr lang="en-CA" sz="2100" dirty="0">
                <a:solidFill>
                  <a:srgbClr val="F0AB00"/>
                </a:solidFill>
              </a:rPr>
              <a:t> </a:t>
            </a:r>
            <a:r>
              <a:rPr lang="en-CA" sz="2100" b="1" dirty="0"/>
              <a:t>RESPS </a:t>
            </a:r>
            <a:r>
              <a:rPr lang="en-CA" sz="2100" dirty="0"/>
              <a:t>opened</a:t>
            </a:r>
            <a:endParaRPr lang="en-US" sz="2100" b="1" dirty="0">
              <a:solidFill>
                <a:srgbClr val="F0AB00"/>
              </a:solidFill>
            </a:endParaRPr>
          </a:p>
          <a:p>
            <a:pPr>
              <a:spcBef>
                <a:spcPts val="0"/>
              </a:spcBef>
              <a:buClr>
                <a:srgbClr val="002244"/>
              </a:buClr>
              <a:buFont typeface="Wingdings" panose="05000000000000000000" pitchFamily="2" charset="2"/>
              <a:buChar char="ü"/>
            </a:pPr>
            <a:r>
              <a:rPr lang="en-US" sz="2100" b="1" dirty="0">
                <a:solidFill>
                  <a:srgbClr val="F0AB00"/>
                </a:solidFill>
              </a:rPr>
              <a:t>46,953</a:t>
            </a:r>
            <a:r>
              <a:rPr lang="en-US" sz="2100" dirty="0">
                <a:solidFill>
                  <a:srgbClr val="D25F2A"/>
                </a:solidFill>
              </a:rPr>
              <a:t> </a:t>
            </a:r>
            <a:r>
              <a:rPr lang="en-US" sz="2100" dirty="0"/>
              <a:t>people participated in </a:t>
            </a:r>
            <a:r>
              <a:rPr lang="en-US" sz="2100" b="1" dirty="0"/>
              <a:t>financial education</a:t>
            </a:r>
            <a:r>
              <a:rPr lang="en-US" sz="2100" dirty="0"/>
              <a:t> </a:t>
            </a:r>
          </a:p>
          <a:p>
            <a:pPr>
              <a:spcBef>
                <a:spcPts val="0"/>
              </a:spcBef>
              <a:buClr>
                <a:srgbClr val="002244"/>
              </a:buClr>
              <a:buFont typeface="Wingdings" panose="05000000000000000000" pitchFamily="2" charset="2"/>
              <a:buChar char="ü"/>
            </a:pPr>
            <a:r>
              <a:rPr lang="en-US" sz="2100" b="1" dirty="0">
                <a:solidFill>
                  <a:srgbClr val="F0AB00"/>
                </a:solidFill>
              </a:rPr>
              <a:t>23,151 </a:t>
            </a:r>
            <a:r>
              <a:rPr lang="en-US" sz="2100" dirty="0"/>
              <a:t>individuals </a:t>
            </a:r>
            <a:r>
              <a:rPr lang="en-US" sz="2100" b="1" dirty="0"/>
              <a:t>received financial coaching </a:t>
            </a:r>
            <a:endParaRPr lang="en-US" sz="2100" dirty="0"/>
          </a:p>
          <a:p>
            <a:pPr>
              <a:spcBef>
                <a:spcPts val="0"/>
              </a:spcBef>
              <a:buClr>
                <a:srgbClr val="002244"/>
              </a:buClr>
              <a:buFont typeface="Wingdings" panose="05000000000000000000" pitchFamily="2" charset="2"/>
              <a:buChar char="ü"/>
            </a:pPr>
            <a:r>
              <a:rPr lang="en-US" sz="2100" b="1" dirty="0">
                <a:solidFill>
                  <a:srgbClr val="F0AB00"/>
                </a:solidFill>
              </a:rPr>
              <a:t>20,020</a:t>
            </a:r>
            <a:r>
              <a:rPr lang="en-US" sz="2100" dirty="0">
                <a:solidFill>
                  <a:srgbClr val="F0AB00"/>
                </a:solidFill>
              </a:rPr>
              <a:t> </a:t>
            </a:r>
            <a:r>
              <a:rPr lang="en-US" sz="2100" dirty="0"/>
              <a:t>people </a:t>
            </a:r>
            <a:r>
              <a:rPr lang="en-US" sz="2100" b="1" dirty="0"/>
              <a:t>used</a:t>
            </a:r>
            <a:r>
              <a:rPr lang="en-US" sz="2100" dirty="0"/>
              <a:t> </a:t>
            </a:r>
            <a:r>
              <a:rPr lang="en-US" sz="2100" b="1" dirty="0"/>
              <a:t>online financial information, education, and planning tools</a:t>
            </a:r>
            <a:r>
              <a:rPr lang="en-US" sz="2100" dirty="0"/>
              <a:t> </a:t>
            </a:r>
            <a:endParaRPr lang="en-US" sz="2100" b="1" dirty="0">
              <a:solidFill>
                <a:srgbClr val="F0AB00"/>
              </a:solidFill>
            </a:endParaRPr>
          </a:p>
          <a:p>
            <a:pPr>
              <a:spcBef>
                <a:spcPts val="0"/>
              </a:spcBef>
              <a:buClr>
                <a:srgbClr val="002244"/>
              </a:buClr>
              <a:buFont typeface="Wingdings" panose="05000000000000000000" pitchFamily="2" charset="2"/>
              <a:buChar char="ü"/>
            </a:pPr>
            <a:r>
              <a:rPr lang="en-US" sz="2100" b="1" dirty="0">
                <a:solidFill>
                  <a:srgbClr val="F0AB00"/>
                </a:solidFill>
              </a:rPr>
              <a:t>318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>
                <a:solidFill>
                  <a:schemeClr val="tx1"/>
                </a:solidFill>
              </a:rPr>
              <a:t>community </a:t>
            </a:r>
            <a:r>
              <a:rPr lang="en-US" sz="2100" b="1" dirty="0"/>
              <a:t>financial coaches trained </a:t>
            </a:r>
          </a:p>
          <a:p>
            <a:pPr>
              <a:spcBef>
                <a:spcPts val="0"/>
              </a:spcBef>
              <a:buClr>
                <a:srgbClr val="002244"/>
              </a:buClr>
              <a:buFont typeface="Wingdings" panose="05000000000000000000" pitchFamily="2" charset="2"/>
              <a:buChar char="ü"/>
            </a:pPr>
            <a:r>
              <a:rPr lang="en-US" sz="2100" b="1" dirty="0">
                <a:solidFill>
                  <a:srgbClr val="F0AB00"/>
                </a:solidFill>
              </a:rPr>
              <a:t>3,464</a:t>
            </a:r>
            <a:r>
              <a:rPr lang="en-US" sz="2100" dirty="0">
                <a:solidFill>
                  <a:srgbClr val="FF0000"/>
                </a:solidFill>
              </a:rPr>
              <a:t> </a:t>
            </a:r>
            <a:r>
              <a:rPr lang="en-US" sz="2100" dirty="0"/>
              <a:t>community </a:t>
            </a:r>
            <a:r>
              <a:rPr lang="en-US" sz="2100" b="1" dirty="0"/>
              <a:t>financial educators trained </a:t>
            </a:r>
          </a:p>
          <a:p>
            <a:pPr marL="0" indent="0">
              <a:spcBef>
                <a:spcPts val="0"/>
              </a:spcBef>
              <a:buClr>
                <a:srgbClr val="002244"/>
              </a:buClr>
              <a:buNone/>
            </a:pPr>
            <a:endParaRPr lang="en-US" sz="2100" dirty="0"/>
          </a:p>
          <a:p>
            <a:pPr>
              <a:spcBef>
                <a:spcPts val="0"/>
              </a:spcBef>
              <a:buClr>
                <a:srgbClr val="002244"/>
              </a:buClr>
              <a:buFont typeface="Wingdings" panose="05000000000000000000" pitchFamily="2" charset="2"/>
              <a:buChar char="ü"/>
            </a:pPr>
            <a:endParaRPr lang="en-CA" sz="1600" dirty="0"/>
          </a:p>
          <a:p>
            <a:pPr marL="0" indent="0">
              <a:spcBef>
                <a:spcPts val="0"/>
              </a:spcBef>
              <a:buNone/>
            </a:pPr>
            <a:endParaRPr lang="en-US" sz="13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12363-ED72-4B9C-AA95-3D6D2AF0AC2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55975" y="6093296"/>
            <a:ext cx="44433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82786F"/>
                </a:solidFill>
              </a:rPr>
              <a:t>January 2015 to March 2018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260648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b="1" dirty="0">
                <a:solidFill>
                  <a:srgbClr val="002244"/>
                </a:solidFill>
              </a:rPr>
              <a:t>Overall impact: </a:t>
            </a:r>
            <a:r>
              <a:rPr lang="en-CA" sz="3200" dirty="0">
                <a:solidFill>
                  <a:schemeClr val="bg1"/>
                </a:solidFill>
              </a:rPr>
              <a:t>2015 to present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143101" y="2500530"/>
            <a:ext cx="1656184" cy="1152128"/>
          </a:xfrm>
          <a:prstGeom prst="roundRect">
            <a:avLst/>
          </a:prstGeom>
          <a:solidFill>
            <a:srgbClr val="F0AB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Benefits to people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683569" y="5085184"/>
            <a:ext cx="6250632" cy="936104"/>
          </a:xfrm>
          <a:prstGeom prst="roundRect">
            <a:avLst/>
          </a:prstGeom>
          <a:solidFill>
            <a:srgbClr val="A59D95">
              <a:alpha val="5000"/>
            </a:srgbClr>
          </a:solidFill>
          <a:ln w="28575">
            <a:solidFill>
              <a:srgbClr val="0066A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7172908" y="4913125"/>
            <a:ext cx="1656184" cy="1152128"/>
          </a:xfrm>
          <a:prstGeom prst="roundRect">
            <a:avLst/>
          </a:prstGeom>
          <a:solidFill>
            <a:srgbClr val="0066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New community capacity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92119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274"/>
            <a:ext cx="8229600" cy="868362"/>
          </a:xfrm>
        </p:spPr>
        <p:txBody>
          <a:bodyPr>
            <a:normAutofit/>
          </a:bodyPr>
          <a:lstStyle/>
          <a:p>
            <a:r>
              <a:rPr lang="en-CA" sz="3600" b="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38" y="1382059"/>
            <a:ext cx="7939426" cy="4724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Prosper Canada: Who we are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Tax filing: The ‘Achilles heel’ of basic income?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Basic income: Enough to achieve financial security?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Financial empowerment: What is it and what can it do?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How it can work with basic income initiatives to build financial security</a:t>
            </a:r>
          </a:p>
          <a:p>
            <a:pPr>
              <a:buFont typeface="+mj-lt"/>
              <a:buAutoNum type="arabicPeriod"/>
            </a:pPr>
            <a:endParaRPr lang="en-CA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8200" y="5013176"/>
            <a:ext cx="7982272" cy="792088"/>
          </a:xfrm>
          <a:prstGeom prst="rect">
            <a:avLst/>
          </a:prstGeom>
          <a:noFill/>
          <a:ln w="28575">
            <a:solidFill>
              <a:srgbClr val="F0A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554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Financial empowerment can be a powerful complement to basic income and help ensure all who are eligible participate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3444" y="1958731"/>
            <a:ext cx="2149624" cy="3751312"/>
          </a:xfrm>
        </p:spPr>
        <p:txBody>
          <a:bodyPr/>
          <a:lstStyle/>
          <a:p>
            <a:pPr marL="0" indent="0">
              <a:buNone/>
            </a:pPr>
            <a:endParaRPr lang="en-CA" dirty="0"/>
          </a:p>
          <a:p>
            <a:r>
              <a:rPr lang="en-CA" dirty="0"/>
              <a:t>Active </a:t>
            </a:r>
            <a:r>
              <a:rPr lang="en-CA" b="1" dirty="0"/>
              <a:t>outreach and promotion</a:t>
            </a:r>
          </a:p>
          <a:p>
            <a:r>
              <a:rPr lang="en-CA" dirty="0"/>
              <a:t>Free </a:t>
            </a:r>
            <a:r>
              <a:rPr lang="en-CA" b="1" dirty="0"/>
              <a:t>tax filing assistance</a:t>
            </a:r>
          </a:p>
          <a:p>
            <a:r>
              <a:rPr lang="en-CA" b="1" dirty="0"/>
              <a:t>Hands-on benefit assistance </a:t>
            </a:r>
            <a:r>
              <a:rPr lang="en-CA" dirty="0"/>
              <a:t>to help people access </a:t>
            </a:r>
            <a:r>
              <a:rPr lang="en-CA" i="1" dirty="0"/>
              <a:t>and</a:t>
            </a:r>
            <a:r>
              <a:rPr lang="en-CA" dirty="0"/>
              <a:t> retain benefits 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713212" y="1958731"/>
            <a:ext cx="2226940" cy="3751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CA" dirty="0"/>
          </a:p>
          <a:p>
            <a:r>
              <a:rPr lang="en-CA" dirty="0"/>
              <a:t>Connect people to </a:t>
            </a:r>
            <a:r>
              <a:rPr lang="en-CA" b="1" dirty="0"/>
              <a:t>safe and affordable financial products </a:t>
            </a:r>
            <a:r>
              <a:rPr lang="en-CA" dirty="0"/>
              <a:t>&amp; services</a:t>
            </a:r>
          </a:p>
          <a:p>
            <a:r>
              <a:rPr lang="en-CA" b="1" dirty="0"/>
              <a:t>Consumer protection</a:t>
            </a:r>
            <a:r>
              <a:rPr lang="en-CA" dirty="0"/>
              <a:t> research, education, and advocacy</a:t>
            </a:r>
          </a:p>
          <a:p>
            <a:r>
              <a:rPr lang="en-CA" dirty="0"/>
              <a:t>Foster </a:t>
            </a:r>
            <a:r>
              <a:rPr lang="en-CA" b="1" dirty="0"/>
              <a:t>financial services innovation </a:t>
            </a:r>
            <a:r>
              <a:rPr lang="en-CA" dirty="0"/>
              <a:t>to better serve low- income consumers</a:t>
            </a:r>
          </a:p>
          <a:p>
            <a:endParaRPr lang="en-CA" dirty="0"/>
          </a:p>
          <a:p>
            <a:endParaRPr lang="en-CA" dirty="0"/>
          </a:p>
          <a:p>
            <a:pPr marL="0" indent="0">
              <a:buFont typeface="Arial"/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88224" y="1958731"/>
            <a:ext cx="2149624" cy="3751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rgbClr val="002244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CA" dirty="0"/>
          </a:p>
          <a:p>
            <a:r>
              <a:rPr lang="en-CA" dirty="0"/>
              <a:t>Neutral, high quality, </a:t>
            </a:r>
            <a:r>
              <a:rPr lang="en-CA" b="1" dirty="0"/>
              <a:t>financial education tailored for diverse groups</a:t>
            </a:r>
          </a:p>
          <a:p>
            <a:r>
              <a:rPr lang="en-CA" b="1" dirty="0"/>
              <a:t>One-on-one financial coaching/counselling </a:t>
            </a:r>
            <a:r>
              <a:rPr lang="en-CA" dirty="0"/>
              <a:t>to help set goals and action plans that improve financial outcomes (credit scores, saving and debt levels)</a:t>
            </a:r>
          </a:p>
          <a:p>
            <a:r>
              <a:rPr lang="en-CA" b="1" dirty="0"/>
              <a:t>Help accessing saving and asset building supports </a:t>
            </a:r>
            <a:r>
              <a:rPr lang="en-CA" dirty="0"/>
              <a:t>(RDSP, CLB and TFSAs)</a:t>
            </a:r>
          </a:p>
          <a:p>
            <a:endParaRPr lang="en-CA" dirty="0"/>
          </a:p>
          <a:p>
            <a:pPr marL="0" indent="0">
              <a:buFont typeface="Arial"/>
              <a:buNone/>
            </a:pP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38200" y="1495569"/>
            <a:ext cx="7899648" cy="3240805"/>
            <a:chOff x="838200" y="1772815"/>
            <a:chExt cx="7899648" cy="3240805"/>
          </a:xfrm>
        </p:grpSpPr>
        <p:sp>
          <p:nvSpPr>
            <p:cNvPr id="5" name="Rounded Rectangle 4"/>
            <p:cNvSpPr/>
            <p:nvPr/>
          </p:nvSpPr>
          <p:spPr>
            <a:xfrm>
              <a:off x="838200" y="1772816"/>
              <a:ext cx="2149624" cy="648072"/>
            </a:xfrm>
            <a:prstGeom prst="roundRect">
              <a:avLst/>
            </a:prstGeom>
            <a:solidFill>
              <a:srgbClr val="F0A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>
                  <a:solidFill>
                    <a:srgbClr val="002244"/>
                  </a:solidFill>
                </a:rPr>
                <a:t>Facilitate access to basic income 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713212" y="1772815"/>
              <a:ext cx="2149624" cy="648072"/>
            </a:xfrm>
            <a:prstGeom prst="roundRect">
              <a:avLst/>
            </a:prstGeom>
            <a:solidFill>
              <a:srgbClr val="002244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/>
                <a:t>Increase financial inclusion 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588224" y="1772815"/>
              <a:ext cx="2149624" cy="648072"/>
            </a:xfrm>
            <a:prstGeom prst="roundRect">
              <a:avLst/>
            </a:prstGeom>
            <a:solidFill>
              <a:srgbClr val="C1B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b="1" dirty="0"/>
                <a:t>Build financial health</a:t>
              </a: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170498" y="2420888"/>
              <a:ext cx="360040" cy="2592288"/>
            </a:xfrm>
            <a:prstGeom prst="rightArrow">
              <a:avLst>
                <a:gd name="adj1" fmla="val 27389"/>
                <a:gd name="adj2" fmla="val 100000"/>
              </a:avLst>
            </a:prstGeom>
            <a:solidFill>
              <a:srgbClr val="A59D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6084168" y="2421332"/>
              <a:ext cx="360040" cy="2592288"/>
            </a:xfrm>
            <a:prstGeom prst="rightArrow">
              <a:avLst>
                <a:gd name="adj1" fmla="val 27389"/>
                <a:gd name="adj2" fmla="val 100000"/>
              </a:avLst>
            </a:prstGeom>
            <a:solidFill>
              <a:srgbClr val="A59D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97968" y="5085184"/>
            <a:ext cx="6197316" cy="1200329"/>
          </a:xfrm>
          <a:prstGeom prst="rect">
            <a:avLst/>
          </a:prstGeom>
          <a:solidFill>
            <a:srgbClr val="A59D95"/>
          </a:solidFill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</a:rPr>
              <a:t>Achieving this requires </a:t>
            </a:r>
            <a:r>
              <a:rPr lang="en-CA" b="1" dirty="0">
                <a:solidFill>
                  <a:srgbClr val="002244"/>
                </a:solidFill>
              </a:rPr>
              <a:t>investing in community capacity </a:t>
            </a:r>
            <a:r>
              <a:rPr lang="en-CA" i="1" dirty="0">
                <a:solidFill>
                  <a:schemeClr val="bg1"/>
                </a:solidFill>
              </a:rPr>
              <a:t>and</a:t>
            </a:r>
            <a:r>
              <a:rPr lang="en-CA" dirty="0">
                <a:solidFill>
                  <a:schemeClr val="bg1"/>
                </a:solidFill>
              </a:rPr>
              <a:t> </a:t>
            </a:r>
            <a:r>
              <a:rPr lang="en-CA" b="1" dirty="0">
                <a:solidFill>
                  <a:srgbClr val="002244"/>
                </a:solidFill>
              </a:rPr>
              <a:t>integration into existing service systems </a:t>
            </a:r>
            <a:r>
              <a:rPr lang="en-CA" dirty="0">
                <a:solidFill>
                  <a:schemeClr val="bg1"/>
                </a:solidFill>
              </a:rPr>
              <a:t>with resources and reach into low income populations (e.g. social assistance, health care, employment, shelters, housing)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9263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130792"/>
            <a:ext cx="8229600" cy="868362"/>
          </a:xfrm>
        </p:spPr>
        <p:txBody>
          <a:bodyPr>
            <a:noAutofit/>
          </a:bodyPr>
          <a:lstStyle/>
          <a:p>
            <a:r>
              <a:rPr lang="en-CA" sz="2800" b="0" dirty="0"/>
              <a:t>To learn more about how Financial Empowerment helps to prevent, mitigate, and reduce poverty</a:t>
            </a:r>
            <a:endParaRPr lang="en-US" sz="2800" b="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4021832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CA" sz="2800" b="1" dirty="0"/>
          </a:p>
          <a:p>
            <a:pPr marL="0" indent="0">
              <a:buNone/>
            </a:pPr>
            <a:r>
              <a:rPr lang="en-CA" sz="2800" b="1" dirty="0"/>
              <a:t>See</a:t>
            </a:r>
            <a:r>
              <a:rPr lang="en-CA" sz="2800" dirty="0"/>
              <a:t> </a:t>
            </a:r>
          </a:p>
          <a:p>
            <a:pPr marL="0" indent="0">
              <a:buNone/>
            </a:pPr>
            <a:r>
              <a:rPr lang="en-CA" sz="2800" b="1" dirty="0">
                <a:solidFill>
                  <a:srgbClr val="FF0000"/>
                </a:solidFill>
              </a:rPr>
              <a:t>ABLE Financial Empowerment Network </a:t>
            </a:r>
          </a:p>
          <a:p>
            <a:pPr marL="0" indent="0">
              <a:buNone/>
            </a:pPr>
            <a:r>
              <a:rPr lang="en-CA" sz="2800" b="1" dirty="0"/>
              <a:t>2017 policy brief</a:t>
            </a:r>
          </a:p>
          <a:p>
            <a:pPr marL="0" indent="0">
              <a:buNone/>
            </a:pPr>
            <a:endParaRPr lang="en-CA" sz="1100" dirty="0">
              <a:hlinkClick r:id="rId2"/>
            </a:endParaRPr>
          </a:p>
          <a:p>
            <a:pPr marL="0" indent="0">
              <a:buNone/>
            </a:pPr>
            <a:endParaRPr lang="en-CA" sz="1100" dirty="0">
              <a:hlinkClick r:id="rId2"/>
            </a:endParaRPr>
          </a:p>
          <a:p>
            <a:pPr marL="0" indent="0">
              <a:buNone/>
            </a:pPr>
            <a:endParaRPr lang="en-CA" sz="1100" dirty="0">
              <a:hlinkClick r:id="rId2"/>
            </a:endParaRPr>
          </a:p>
          <a:p>
            <a:pPr marL="0" indent="0">
              <a:buNone/>
            </a:pPr>
            <a:endParaRPr lang="en-CA" sz="1100" dirty="0">
              <a:hlinkClick r:id="rId2"/>
            </a:endParaRPr>
          </a:p>
          <a:p>
            <a:pPr marL="0" indent="0">
              <a:buNone/>
            </a:pPr>
            <a:endParaRPr lang="en-CA" sz="1100" dirty="0">
              <a:hlinkClick r:id="rId2"/>
            </a:endParaRPr>
          </a:p>
          <a:p>
            <a:pPr marL="0" indent="0">
              <a:buNone/>
            </a:pPr>
            <a:endParaRPr lang="en-CA" sz="1100" dirty="0">
              <a:hlinkClick r:id="rId2"/>
            </a:endParaRPr>
          </a:p>
          <a:p>
            <a:pPr marL="0" indent="0">
              <a:buNone/>
            </a:pPr>
            <a:endParaRPr lang="en-CA" sz="11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76056" y="1484784"/>
            <a:ext cx="3271608" cy="420933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5728792"/>
            <a:ext cx="77768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>
                <a:hlinkClick r:id="rId2"/>
              </a:rPr>
              <a:t>http://www.prospercanada.org/getattachment/8ff5b01c-ddab-4383-bc47-cdde1a35176f/Financial-Empowerment-What-it-is-and-how-it-helps.aspx</a:t>
            </a: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2917066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274"/>
            <a:ext cx="8229600" cy="868362"/>
          </a:xfrm>
        </p:spPr>
        <p:txBody>
          <a:bodyPr>
            <a:normAutofit/>
          </a:bodyPr>
          <a:lstStyle/>
          <a:p>
            <a:r>
              <a:rPr lang="en-CA" sz="3600" b="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38" y="1382059"/>
            <a:ext cx="7939426" cy="4724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Prosper Canada: Who we are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Tax filing: The ‘Achilles heel’ of basic income?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Basic income: Enough to achieve financial security?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Financial empowerment: What it is and why it matters 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How it can work with basic income initiatives to build financial security</a:t>
            </a:r>
          </a:p>
          <a:p>
            <a:pPr>
              <a:buFont typeface="+mj-lt"/>
              <a:buAutoNum type="arabicPeriod"/>
            </a:pPr>
            <a:endParaRPr lang="en-CA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799" y="1772816"/>
            <a:ext cx="7694240" cy="576064"/>
          </a:xfrm>
          <a:prstGeom prst="rect">
            <a:avLst/>
          </a:prstGeom>
          <a:noFill/>
          <a:ln w="28575">
            <a:solidFill>
              <a:srgbClr val="F0A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0424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478216" cy="4724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en-CA" sz="3600" b="1" dirty="0">
              <a:solidFill>
                <a:srgbClr val="F0AB00"/>
              </a:solidFill>
            </a:endParaRPr>
          </a:p>
          <a:p>
            <a:pPr algn="ctr">
              <a:buNone/>
            </a:pPr>
            <a:r>
              <a:rPr lang="en-CA" sz="3600" b="1" dirty="0">
                <a:solidFill>
                  <a:srgbClr val="F0AB00"/>
                </a:solidFill>
              </a:rPr>
              <a:t>Thank you!  </a:t>
            </a:r>
            <a:r>
              <a:rPr lang="en-CA" sz="3600" b="1" dirty="0"/>
              <a:t>Merci! </a:t>
            </a:r>
            <a:r>
              <a:rPr lang="en-CA" sz="3600" b="1" dirty="0">
                <a:solidFill>
                  <a:srgbClr val="C1BB00"/>
                </a:solidFill>
              </a:rPr>
              <a:t>Megwetch!</a:t>
            </a:r>
            <a:endParaRPr lang="en-US" sz="3600" b="1" dirty="0">
              <a:solidFill>
                <a:srgbClr val="C1BB00"/>
              </a:solidFill>
            </a:endParaRPr>
          </a:p>
          <a:p>
            <a:pPr algn="ctr">
              <a:buNone/>
            </a:pPr>
            <a:endParaRPr lang="en-US" sz="2800" b="1" dirty="0">
              <a:solidFill>
                <a:srgbClr val="D25F2A"/>
              </a:solidFill>
            </a:endParaRPr>
          </a:p>
          <a:p>
            <a:pPr algn="ctr">
              <a:buNone/>
            </a:pPr>
            <a:r>
              <a:rPr lang="en-US" sz="2400" b="1" dirty="0">
                <a:solidFill>
                  <a:srgbClr val="D25F2A"/>
                </a:solidFill>
              </a:rPr>
              <a:t>Prosper Canada </a:t>
            </a:r>
          </a:p>
          <a:p>
            <a:pPr algn="ctr">
              <a:buNone/>
            </a:pPr>
            <a:r>
              <a:rPr lang="en-US" sz="1600" dirty="0"/>
              <a:t>60 St. Clair Avenue East, Suite 700</a:t>
            </a:r>
          </a:p>
          <a:p>
            <a:pPr algn="ctr">
              <a:buNone/>
            </a:pPr>
            <a:r>
              <a:rPr lang="en-US" sz="1600" dirty="0"/>
              <a:t>Toronto, ON M4T 1N5</a:t>
            </a:r>
          </a:p>
          <a:p>
            <a:pPr algn="ctr">
              <a:buNone/>
            </a:pPr>
            <a:r>
              <a:rPr lang="en-US" sz="1600" dirty="0"/>
              <a:t>(416) 665-2828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buNone/>
            </a:pPr>
            <a:r>
              <a:rPr lang="en-US" sz="1800" u="sng" dirty="0">
                <a:hlinkClick r:id="rId2"/>
              </a:rPr>
              <a:t>www.prospercanada.org</a:t>
            </a:r>
            <a:endParaRPr lang="en-US" sz="1800" u="sng" dirty="0"/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CA" sz="1600" b="1" dirty="0"/>
              <a:t>Elizabeth Mulholland	</a:t>
            </a:r>
            <a:r>
              <a:rPr lang="en-CA" sz="1600" b="1" dirty="0">
                <a:solidFill>
                  <a:srgbClr val="D25F2A"/>
                </a:solidFill>
              </a:rPr>
              <a:t>						</a:t>
            </a:r>
            <a:r>
              <a:rPr lang="en-CA" sz="1600" b="1" dirty="0"/>
              <a:t>Adam Fair</a:t>
            </a:r>
          </a:p>
          <a:p>
            <a:pPr marL="0" indent="0">
              <a:buNone/>
            </a:pPr>
            <a:r>
              <a:rPr lang="en-CA" sz="1600" dirty="0"/>
              <a:t>Chief Executive Officer 						VP, Strategy and Impact </a:t>
            </a:r>
            <a:r>
              <a:rPr lang="en-CA" dirty="0">
                <a:hlinkClick r:id="rId3"/>
              </a:rPr>
              <a:t>lmulholland@prospercanada.org</a:t>
            </a:r>
            <a:r>
              <a:rPr lang="en-CA" dirty="0"/>
              <a:t>					</a:t>
            </a:r>
            <a:r>
              <a:rPr lang="en-CA" u="sng" dirty="0">
                <a:solidFill>
                  <a:srgbClr val="0000FF"/>
                </a:solidFill>
              </a:rPr>
              <a:t>a</a:t>
            </a:r>
            <a:r>
              <a:rPr lang="en-CA" dirty="0">
                <a:hlinkClick r:id="rId4"/>
              </a:rPr>
              <a:t>fair@prospercanada.org</a:t>
            </a:r>
            <a:endParaRPr lang="en-CA" dirty="0"/>
          </a:p>
          <a:p>
            <a:pPr marL="0" indent="0">
              <a:buNone/>
            </a:pPr>
            <a:r>
              <a:rPr lang="en-CA" dirty="0"/>
              <a:t>416 665-2828 Ext. 2229						416 665-28282 Ext.2240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763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700" y="944724"/>
            <a:ext cx="8756100" cy="651272"/>
          </a:xfrm>
        </p:spPr>
        <p:txBody>
          <a:bodyPr/>
          <a:lstStyle/>
          <a:p>
            <a:r>
              <a:rPr lang="en-CA" dirty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595997"/>
            <a:ext cx="8076724" cy="478533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1700" dirty="0"/>
              <a:t>Employment and Social Development Canada. </a:t>
            </a:r>
            <a:r>
              <a:rPr lang="en-CA" sz="1700" i="1" dirty="0"/>
              <a:t>Evaluation of the Guaranteed Income Supplement Take-up Measures and Outreach</a:t>
            </a:r>
            <a:r>
              <a:rPr lang="en-CA" sz="1700" dirty="0"/>
              <a:t>.  February 2010.  Accessed April 30 2018: </a:t>
            </a:r>
            <a:r>
              <a:rPr lang="en-CA" sz="1700" dirty="0">
                <a:hlinkClick r:id="rId2"/>
              </a:rPr>
              <a:t>https://www.canada.ca/en/employment-social-development/corporate/reports/evaluations/income-2010-february.html</a:t>
            </a:r>
            <a:endParaRPr lang="en-CA" sz="17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CA" sz="17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1700" dirty="0"/>
              <a:t>Dean </a:t>
            </a:r>
            <a:r>
              <a:rPr lang="en-CA" sz="1700" dirty="0" err="1"/>
              <a:t>Beeby</a:t>
            </a:r>
            <a:r>
              <a:rPr lang="en-CA" sz="1700" dirty="0"/>
              <a:t>. “$175M in federal money for working poor goes unclaimed.” </a:t>
            </a:r>
            <a:r>
              <a:rPr lang="en-CA" sz="1700" i="1" dirty="0"/>
              <a:t>CBC News</a:t>
            </a:r>
            <a:r>
              <a:rPr lang="en-CA" sz="1700" dirty="0"/>
              <a:t>. Posted: Nov 29 2017.  Accessed April 30 2018: </a:t>
            </a:r>
            <a:r>
              <a:rPr lang="en-CA" sz="1700" dirty="0">
                <a:hlinkClick r:id="rId3"/>
              </a:rPr>
              <a:t>http://www.cbc.ca/news/politics/working-income-low-poor-canada-revenue-agency-tax-benefits-1.4423280</a:t>
            </a:r>
            <a:endParaRPr lang="en-CA" sz="17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CA" sz="17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sz="1700" dirty="0"/>
              <a:t>Canada Revenue Agency. </a:t>
            </a:r>
            <a:r>
              <a:rPr lang="en-CA" sz="1700" i="1" dirty="0"/>
              <a:t>Meeting with Prosper Canada - </a:t>
            </a:r>
            <a:r>
              <a:rPr lang="en-US" altLang="en-US" sz="1700" i="1" dirty="0">
                <a:ea typeface="ヒラギノ角ゴ Pro W3" pitchFamily="127" charset="-128"/>
              </a:rPr>
              <a:t>Key findings from the 2015 tax year</a:t>
            </a:r>
            <a:r>
              <a:rPr lang="en-US" altLang="en-US" sz="1700" dirty="0">
                <a:ea typeface="ヒラギノ角ゴ Pro W3" pitchFamily="127" charset="-128"/>
              </a:rPr>
              <a:t>. PowerPoint presentation delivered  April 30, 2018. Estimates based on use of linkage rates between 2015 tax filing data and 2016 census data as a proxy indicator for tax filing rates. Actual benefit take-up rates are unknown.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en-US" sz="1700" dirty="0">
              <a:ea typeface="ヒラギノ角ゴ Pro W3" pitchFamily="127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altLang="en-US" sz="1700" dirty="0">
                <a:ea typeface="ヒラギノ角ゴ Pro W3" pitchFamily="127" charset="-128"/>
              </a:rPr>
              <a:t>Erica </a:t>
            </a:r>
            <a:r>
              <a:rPr lang="en-CA" altLang="en-US" sz="1700" dirty="0" err="1">
                <a:ea typeface="ヒラギノ角ゴ Pro W3" pitchFamily="127" charset="-128"/>
              </a:rPr>
              <a:t>Alini</a:t>
            </a:r>
            <a:r>
              <a:rPr lang="en-CA" altLang="en-US" sz="1700" dirty="0">
                <a:ea typeface="ヒラギノ角ゴ Pro W3" pitchFamily="127" charset="-128"/>
              </a:rPr>
              <a:t>. “The CRA makes it so hard to get the disability tax credit, many don’t even try,” Global News. Jan 11, 2018. Accessed Apr 30 2018: </a:t>
            </a:r>
            <a:r>
              <a:rPr lang="en-CA" altLang="en-US" sz="1700" dirty="0">
                <a:ea typeface="ヒラギノ角ゴ Pro W3" pitchFamily="127" charset="-128"/>
                <a:hlinkClick r:id="rId4"/>
              </a:rPr>
              <a:t>https://globalnews.ca/news/3956042/cra-disability-tax-credit-canada/</a:t>
            </a:r>
            <a:endParaRPr lang="en-CA" altLang="en-US" sz="1700" dirty="0">
              <a:ea typeface="ヒラギノ角ゴ Pro W3" pitchFamily="127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7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1700" dirty="0"/>
              <a:t>Employment and Social Development Canada. </a:t>
            </a:r>
            <a:r>
              <a:rPr lang="en-US" sz="1700" i="1" dirty="0"/>
              <a:t>Canada Education Savings Program Annual Statistical Review 2016. </a:t>
            </a:r>
            <a:r>
              <a:rPr lang="en-US" sz="1700" dirty="0"/>
              <a:t>2017. Accessed Apr 30 2018: </a:t>
            </a:r>
            <a:r>
              <a:rPr lang="en-US" sz="1700" dirty="0">
                <a:hlinkClick r:id="rId5"/>
              </a:rPr>
              <a:t>https://www.canada.ca/en/employment-social-development/services/student-financial-aid/education-savings/reports/statistical-review-2016.html</a:t>
            </a:r>
            <a:endParaRPr lang="en-US" sz="1700" dirty="0"/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CA" altLang="en-US" sz="1700" dirty="0">
              <a:ea typeface="ヒラギノ角ゴ Pro W3" pitchFamily="127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CA" altLang="en-US" sz="1700" dirty="0">
                <a:ea typeface="ヒラギノ角ゴ Pro W3" pitchFamily="127" charset="-128"/>
              </a:rPr>
              <a:t>Based on </a:t>
            </a:r>
            <a:r>
              <a:rPr lang="en-US" sz="1700" dirty="0"/>
              <a:t>estimated 49,100 to 61,900 of eligible seniors who don't receive GIS payments and are non-tax filers according to ESDC 2010 GIS evaluation (above) .  Assumes average payment of $432 per month (50% of maximum).</a:t>
            </a:r>
            <a:endParaRPr lang="en-US" altLang="en-US" sz="1700" dirty="0">
              <a:ea typeface="ヒラギノ角ゴ Pro W3" pitchFamily="127" charset="-128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CA" sz="1200" dirty="0"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1200" dirty="0"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576" y="404664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>
                <a:solidFill>
                  <a:schemeClr val="bg1"/>
                </a:solidFill>
              </a:rPr>
              <a:t>Sources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860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4176464"/>
          </a:xfrm>
        </p:spPr>
        <p:txBody>
          <a:bodyPr>
            <a:normAutofit/>
          </a:bodyPr>
          <a:lstStyle/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1600" b="1" dirty="0">
                <a:solidFill>
                  <a:srgbClr val="006699"/>
                </a:solidFill>
              </a:rPr>
              <a:t>Founded in 1986, Prosper Canada is a national charity dedicated to expanding economic opportunity for Canadians living in poverty </a:t>
            </a:r>
            <a:r>
              <a:rPr lang="en-CA" sz="1600" dirty="0"/>
              <a:t>through program and policy innovation. 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1600" dirty="0"/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1600" dirty="0"/>
              <a:t>As </a:t>
            </a:r>
            <a:r>
              <a:rPr lang="en-CA" sz="1600" b="1" dirty="0">
                <a:solidFill>
                  <a:srgbClr val="0066A1"/>
                </a:solidFill>
              </a:rPr>
              <a:t>Canada’s leading champion of financial empowerment</a:t>
            </a:r>
            <a:r>
              <a:rPr lang="en-CA" sz="1600" dirty="0"/>
              <a:t>, we work with government, business and community partners to develop and promote financial policies, programs and resources that transform lives and foster the prosperity of all Canadians. 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1600" dirty="0"/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CA" sz="1600" b="1" dirty="0">
                <a:solidFill>
                  <a:srgbClr val="0066A1"/>
                </a:solidFill>
              </a:rPr>
              <a:t>We help service systems and organizations in all sectors to build proven financial empowerment approaches into their businesses </a:t>
            </a:r>
            <a:r>
              <a:rPr lang="en-CA" sz="1600" dirty="0"/>
              <a:t>in ways that:</a:t>
            </a:r>
          </a:p>
          <a:p>
            <a:pPr indent="0">
              <a:lnSpc>
                <a:spcPct val="110000"/>
              </a:lnSpc>
              <a:spcBef>
                <a:spcPts val="0"/>
              </a:spcBef>
              <a:buNone/>
            </a:pPr>
            <a:endParaRPr lang="en-CA" sz="1600" dirty="0"/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en-CA" sz="1600" dirty="0"/>
              <a:t>  Are </a:t>
            </a:r>
            <a:r>
              <a:rPr lang="en-CA" sz="1600" b="1" dirty="0"/>
              <a:t>sustainable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en-CA" sz="1600" dirty="0"/>
              <a:t>  Help them </a:t>
            </a:r>
            <a:r>
              <a:rPr lang="en-CA" sz="1600" b="1" dirty="0"/>
              <a:t>achieve their goals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r>
              <a:rPr lang="en-CA" sz="1600" dirty="0"/>
              <a:t>  Tangibly</a:t>
            </a:r>
            <a:r>
              <a:rPr lang="en-CA" sz="1600" b="1" dirty="0">
                <a:solidFill>
                  <a:srgbClr val="777777"/>
                </a:solidFill>
              </a:rPr>
              <a:t> </a:t>
            </a:r>
            <a:r>
              <a:rPr lang="en-CA" sz="1600" b="1" dirty="0"/>
              <a:t>increase the financial well-being of low-income people </a:t>
            </a:r>
            <a:r>
              <a:rPr lang="en-CA" sz="1600" dirty="0"/>
              <a:t>they serve.</a:t>
            </a:r>
          </a:p>
          <a:p>
            <a:pPr indent="0">
              <a:lnSpc>
                <a:spcPct val="110000"/>
              </a:lnSpc>
              <a:spcBef>
                <a:spcPts val="0"/>
              </a:spcBef>
            </a:pPr>
            <a:endParaRPr lang="en-US" sz="1600" dirty="0"/>
          </a:p>
        </p:txBody>
      </p:sp>
      <p:pic>
        <p:nvPicPr>
          <p:cNvPr id="5" name="Picture 4" descr="Fisgar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6644" y="5625694"/>
            <a:ext cx="1643074" cy="1232306"/>
          </a:xfrm>
          <a:prstGeom prst="rect">
            <a:avLst/>
          </a:prstGeom>
        </p:spPr>
      </p:pic>
      <p:pic>
        <p:nvPicPr>
          <p:cNvPr id="8" name="Picture 7" descr="georg.ashx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4942" y="5643578"/>
            <a:ext cx="1835645" cy="1214422"/>
          </a:xfrm>
          <a:prstGeom prst="rect">
            <a:avLst/>
          </a:prstGeom>
        </p:spPr>
      </p:pic>
      <p:pic>
        <p:nvPicPr>
          <p:cNvPr id="9" name="Picture 8" descr="Quebec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5643578"/>
            <a:ext cx="2198522" cy="1214422"/>
          </a:xfrm>
          <a:prstGeom prst="rect">
            <a:avLst/>
          </a:prstGeom>
        </p:spPr>
      </p:pic>
      <p:pic>
        <p:nvPicPr>
          <p:cNvPr id="10" name="Picture 9" descr="584-banff-park-cp871761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488" y="5643578"/>
            <a:ext cx="2155691" cy="121442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5576" y="260648"/>
            <a:ext cx="32755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Prosper Canada</a:t>
            </a:r>
            <a:endParaRPr lang="en-CA" sz="36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74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Image result for map of canada provinc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70" y="3102619"/>
            <a:ext cx="2780797" cy="238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6B83-4E6E-4EE6-9816-FA0D21E8506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71381" y="1245799"/>
            <a:ext cx="8528249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CA" sz="2600" dirty="0">
                <a:solidFill>
                  <a:srgbClr val="0066A1"/>
                </a:solidFill>
              </a:rPr>
              <a:t>All Canadians have access to the financial programs, services, products &amp; advice they need to build their financial wellbeing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691775" y="2308554"/>
            <a:ext cx="7865358" cy="3119045"/>
            <a:chOff x="521852" y="1725050"/>
            <a:chExt cx="8444325" cy="3383443"/>
          </a:xfrm>
          <a:solidFill>
            <a:srgbClr val="002244"/>
          </a:solidFill>
          <a:effectLst/>
        </p:grpSpPr>
        <p:pic>
          <p:nvPicPr>
            <p:cNvPr id="27" name="Picture 26" descr="Citizen Support Services Programs Seniors Disabilities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7760" y="1729700"/>
              <a:ext cx="1464924" cy="828000"/>
            </a:xfrm>
            <a:prstGeom prst="rect">
              <a:avLst/>
            </a:prstGeom>
            <a:grpFill/>
          </p:spPr>
        </p:pic>
        <p:pic>
          <p:nvPicPr>
            <p:cNvPr id="28" name="Picture 27" descr="Fotolia_5170471_Subscription_L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32260" y="1729480"/>
              <a:ext cx="1033917" cy="828000"/>
            </a:xfrm>
            <a:prstGeom prst="rect">
              <a:avLst/>
            </a:prstGeom>
            <a:grpFill/>
          </p:spPr>
        </p:pic>
        <p:pic>
          <p:nvPicPr>
            <p:cNvPr id="33" name="Picture 32" descr="_64878298_orangesuits_injail_thinkstock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36688" y="1729700"/>
              <a:ext cx="1361569" cy="828000"/>
            </a:xfrm>
            <a:prstGeom prst="rect">
              <a:avLst/>
            </a:prstGeom>
            <a:grpFill/>
          </p:spPr>
        </p:pic>
        <p:pic>
          <p:nvPicPr>
            <p:cNvPr id="34" name="Picture 33" descr="hort-for-seniors-committee-applesauce.jpg"/>
            <p:cNvPicPr>
              <a:picLocks noChangeAspect="1"/>
            </p:cNvPicPr>
            <p:nvPr/>
          </p:nvPicPr>
          <p:blipFill>
            <a:blip r:embed="rId7" cstate="print"/>
            <a:srcRect b="23246"/>
            <a:stretch>
              <a:fillRect/>
            </a:stretch>
          </p:blipFill>
          <p:spPr>
            <a:xfrm>
              <a:off x="539552" y="1725050"/>
              <a:ext cx="1440494" cy="828000"/>
            </a:xfrm>
            <a:prstGeom prst="rect">
              <a:avLst/>
            </a:prstGeom>
            <a:grpFill/>
          </p:spPr>
        </p:pic>
        <p:pic>
          <p:nvPicPr>
            <p:cNvPr id="35" name="Picture 34" descr="3926739357_66ab6968a8.jpg"/>
            <p:cNvPicPr>
              <a:picLocks noChangeAspect="1"/>
            </p:cNvPicPr>
            <p:nvPr/>
          </p:nvPicPr>
          <p:blipFill>
            <a:blip r:embed="rId8" cstate="print"/>
            <a:srcRect b="7692"/>
            <a:stretch>
              <a:fillRect/>
            </a:stretch>
          </p:blipFill>
          <p:spPr>
            <a:xfrm>
              <a:off x="2114050" y="1725050"/>
              <a:ext cx="979258" cy="828000"/>
            </a:xfrm>
            <a:prstGeom prst="rect">
              <a:avLst/>
            </a:prstGeom>
            <a:grpFill/>
          </p:spPr>
        </p:pic>
        <p:pic>
          <p:nvPicPr>
            <p:cNvPr id="36" name="Picture 35" descr="33-1_Art6_int.jpg"/>
            <p:cNvPicPr>
              <a:picLocks noChangeAspect="1"/>
            </p:cNvPicPr>
            <p:nvPr/>
          </p:nvPicPr>
          <p:blipFill>
            <a:blip r:embed="rId9" cstate="print"/>
            <a:srcRect l="12739" b="6700"/>
            <a:stretch>
              <a:fillRect/>
            </a:stretch>
          </p:blipFill>
          <p:spPr>
            <a:xfrm>
              <a:off x="3227312" y="1725050"/>
              <a:ext cx="1476444" cy="828000"/>
            </a:xfrm>
            <a:prstGeom prst="rect">
              <a:avLst/>
            </a:prstGeom>
            <a:grpFill/>
          </p:spPr>
        </p:pic>
        <p:sp>
          <p:nvSpPr>
            <p:cNvPr id="37" name="Pentagon 36"/>
            <p:cNvSpPr/>
            <p:nvPr/>
          </p:nvSpPr>
          <p:spPr>
            <a:xfrm>
              <a:off x="521852" y="2660221"/>
              <a:ext cx="5780832" cy="2448272"/>
            </a:xfrm>
            <a:prstGeom prst="homePlate">
              <a:avLst>
                <a:gd name="adj" fmla="val 474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80975" indent="-180975">
                <a:buClr>
                  <a:schemeClr val="bg1"/>
                </a:buClr>
                <a:buFont typeface="Wingdings" pitchFamily="2" charset="2"/>
                <a:buChar char="ü"/>
              </a:pPr>
              <a:r>
                <a:rPr lang="en-US" sz="1400" b="1" dirty="0">
                  <a:solidFill>
                    <a:srgbClr val="F0AB00"/>
                  </a:solidFill>
                </a:rPr>
                <a:t>Financial information, education, and coaching </a:t>
              </a:r>
            </a:p>
            <a:p>
              <a:pPr>
                <a:buClr>
                  <a:schemeClr val="bg1"/>
                </a:buClr>
              </a:pPr>
              <a:r>
                <a:rPr lang="en-US" sz="1400" b="1" dirty="0">
                  <a:solidFill>
                    <a:schemeClr val="bg1"/>
                  </a:solidFill>
                </a:rPr>
                <a:t>     to improve financial capability</a:t>
              </a:r>
              <a:endParaRPr lang="en-US" sz="800" dirty="0">
                <a:solidFill>
                  <a:schemeClr val="bg1"/>
                </a:solidFill>
              </a:endParaRPr>
            </a:p>
            <a:p>
              <a:pPr marL="180975" indent="-180975">
                <a:buClr>
                  <a:schemeClr val="bg1"/>
                </a:buClr>
                <a:buFont typeface="Wingdings" pitchFamily="2" charset="2"/>
                <a:buChar char="ü"/>
              </a:pPr>
              <a:r>
                <a:rPr lang="en-CA" sz="1400" b="1" dirty="0">
                  <a:solidFill>
                    <a:srgbClr val="F0AB00"/>
                  </a:solidFill>
                </a:rPr>
                <a:t>Help accessing benefits and tax credits </a:t>
              </a:r>
            </a:p>
            <a:p>
              <a:pPr>
                <a:buClr>
                  <a:schemeClr val="bg1"/>
                </a:buClr>
              </a:pPr>
              <a:r>
                <a:rPr lang="en-CA" sz="1400" b="1" dirty="0">
                  <a:solidFill>
                    <a:schemeClr val="bg1"/>
                  </a:solidFill>
                </a:rPr>
                <a:t>    to boost income</a:t>
              </a:r>
              <a:endParaRPr lang="en-CA" sz="800" b="1" dirty="0">
                <a:solidFill>
                  <a:schemeClr val="bg1"/>
                </a:solidFill>
              </a:endParaRPr>
            </a:p>
            <a:p>
              <a:pPr marL="180975" indent="-180975">
                <a:buClr>
                  <a:schemeClr val="bg1"/>
                </a:buClr>
                <a:buFont typeface="Wingdings" pitchFamily="2" charset="2"/>
                <a:buChar char="ü"/>
              </a:pPr>
              <a:r>
                <a:rPr lang="en-CA" sz="1400" b="1" dirty="0">
                  <a:solidFill>
                    <a:srgbClr val="F0AB00"/>
                  </a:solidFill>
                </a:rPr>
                <a:t>Safe and affordable financial products and services </a:t>
              </a:r>
            </a:p>
            <a:p>
              <a:pPr>
                <a:buClr>
                  <a:schemeClr val="bg1"/>
                </a:buClr>
              </a:pPr>
              <a:r>
                <a:rPr lang="en-CA" sz="1400" b="1" dirty="0">
                  <a:solidFill>
                    <a:schemeClr val="bg1"/>
                  </a:solidFill>
                </a:rPr>
                <a:t>     to increase financial inclusion</a:t>
              </a:r>
              <a:endParaRPr lang="en-CA" sz="800" b="1" dirty="0">
                <a:solidFill>
                  <a:schemeClr val="bg1"/>
                </a:solidFill>
              </a:endParaRPr>
            </a:p>
            <a:p>
              <a:pPr marL="180975" indent="-180975">
                <a:buClr>
                  <a:schemeClr val="bg1"/>
                </a:buClr>
                <a:buFont typeface="Wingdings" pitchFamily="2" charset="2"/>
                <a:buChar char="ü"/>
              </a:pPr>
              <a:r>
                <a:rPr lang="en-CA" sz="1400" b="1" dirty="0">
                  <a:solidFill>
                    <a:srgbClr val="F0AB00"/>
                  </a:solidFill>
                </a:rPr>
                <a:t>Saving and asset building opportunities </a:t>
              </a:r>
            </a:p>
            <a:p>
              <a:pPr>
                <a:buClr>
                  <a:schemeClr val="bg1"/>
                </a:buClr>
              </a:pPr>
              <a:r>
                <a:rPr lang="en-CA" sz="1400" b="1" dirty="0">
                  <a:solidFill>
                    <a:schemeClr val="bg1"/>
                  </a:solidFill>
                </a:rPr>
                <a:t>     to build financial security</a:t>
              </a:r>
              <a:endParaRPr lang="en-CA" sz="800" b="1" dirty="0">
                <a:solidFill>
                  <a:schemeClr val="bg1"/>
                </a:solidFill>
              </a:endParaRPr>
            </a:p>
            <a:p>
              <a:pPr marL="180975" indent="-180975">
                <a:buClr>
                  <a:schemeClr val="bg1"/>
                </a:buClr>
                <a:buFont typeface="Wingdings" pitchFamily="2" charset="2"/>
                <a:buChar char="ü"/>
              </a:pPr>
              <a:r>
                <a:rPr lang="en-CA" sz="1400" b="1" dirty="0">
                  <a:solidFill>
                    <a:srgbClr val="F0AB00"/>
                  </a:solidFill>
                </a:rPr>
                <a:t>Consumer protection and education </a:t>
              </a:r>
            </a:p>
            <a:p>
              <a:pPr>
                <a:buClr>
                  <a:schemeClr val="bg1"/>
                </a:buClr>
              </a:pPr>
              <a:r>
                <a:rPr lang="en-CA" sz="1400" b="1" dirty="0">
                  <a:solidFill>
                    <a:schemeClr val="bg1"/>
                  </a:solidFill>
                </a:rPr>
                <a:t>     to reduce financial  risk</a:t>
              </a:r>
            </a:p>
          </p:txBody>
        </p:sp>
      </p:grpSp>
      <p:pic>
        <p:nvPicPr>
          <p:cNvPr id="24" name="Content Placeholder 15" descr="Ashevak.jpg"/>
          <p:cNvPicPr>
            <a:picLocks noGrp="1" noChangeAspect="1"/>
          </p:cNvPicPr>
          <p:nvPr>
            <p:ph sz="quarter" idx="4294967295"/>
          </p:nvPr>
        </p:nvPicPr>
        <p:blipFill>
          <a:blip r:embed="rId10" cstate="print"/>
          <a:stretch>
            <a:fillRect/>
          </a:stretch>
        </p:blipFill>
        <p:spPr>
          <a:xfrm>
            <a:off x="675293" y="5530483"/>
            <a:ext cx="920174" cy="767666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681880" y="5530483"/>
            <a:ext cx="6948568" cy="748177"/>
            <a:chOff x="1681880" y="5530483"/>
            <a:chExt cx="6948568" cy="748177"/>
          </a:xfrm>
        </p:grpSpPr>
        <p:pic>
          <p:nvPicPr>
            <p:cNvPr id="25" name="Picture 24" descr="delight.jpg"/>
            <p:cNvPicPr>
              <a:picLocks noChangeAspect="1"/>
            </p:cNvPicPr>
            <p:nvPr/>
          </p:nvPicPr>
          <p:blipFill>
            <a:blip r:embed="rId11" cstate="print"/>
            <a:srcRect t="13416"/>
            <a:stretch>
              <a:fillRect/>
            </a:stretch>
          </p:blipFill>
          <p:spPr>
            <a:xfrm>
              <a:off x="8017127" y="5530483"/>
              <a:ext cx="613321" cy="748177"/>
            </a:xfrm>
            <a:prstGeom prst="rect">
              <a:avLst/>
            </a:prstGeom>
          </p:spPr>
        </p:pic>
        <p:pic>
          <p:nvPicPr>
            <p:cNvPr id="26" name="Picture 25" descr="r-CONFERENCE-BOARD-SOCIETY-REPORT-CARD-large570.jpg"/>
            <p:cNvPicPr>
              <a:picLocks noChangeAspect="1"/>
            </p:cNvPicPr>
            <p:nvPr/>
          </p:nvPicPr>
          <p:blipFill>
            <a:blip r:embed="rId12" cstate="print"/>
            <a:srcRect l="16186"/>
            <a:stretch>
              <a:fillRect/>
            </a:stretch>
          </p:blipFill>
          <p:spPr>
            <a:xfrm>
              <a:off x="2964721" y="5530483"/>
              <a:ext cx="1601855" cy="748177"/>
            </a:xfrm>
            <a:prstGeom prst="rect">
              <a:avLst/>
            </a:prstGeom>
          </p:spPr>
        </p:pic>
        <p:pic>
          <p:nvPicPr>
            <p:cNvPr id="29" name="Picture 28" descr="single-mothers-need-pathway-out-of-poverty-thumb-400xauto-92692.jp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867630" y="5530483"/>
              <a:ext cx="1064011" cy="748177"/>
            </a:xfrm>
            <a:prstGeom prst="rect">
              <a:avLst/>
            </a:prstGeom>
          </p:spPr>
        </p:pic>
        <p:pic>
          <p:nvPicPr>
            <p:cNvPr id="30" name="Picture 29" descr="YL 2012 youth.jp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681880" y="5530483"/>
              <a:ext cx="1196428" cy="748177"/>
            </a:xfrm>
            <a:prstGeom prst="rect">
              <a:avLst/>
            </a:prstGeom>
          </p:spPr>
        </p:pic>
        <p:pic>
          <p:nvPicPr>
            <p:cNvPr id="31" name="Picture 30" descr="6316336.jpg"/>
            <p:cNvPicPr>
              <a:picLocks noChangeAspect="1"/>
            </p:cNvPicPr>
            <p:nvPr/>
          </p:nvPicPr>
          <p:blipFill>
            <a:blip r:embed="rId15" cstate="print"/>
            <a:srcRect l="8661" r="9061"/>
            <a:stretch>
              <a:fillRect/>
            </a:stretch>
          </p:blipFill>
          <p:spPr>
            <a:xfrm>
              <a:off x="4652989" y="5530483"/>
              <a:ext cx="1017708" cy="748177"/>
            </a:xfrm>
            <a:prstGeom prst="rect">
              <a:avLst/>
            </a:prstGeom>
          </p:spPr>
        </p:pic>
        <p:pic>
          <p:nvPicPr>
            <p:cNvPr id="32" name="Picture 31" descr="718_120719130825_1.jpg"/>
            <p:cNvPicPr>
              <a:picLocks noChangeAspect="1"/>
            </p:cNvPicPr>
            <p:nvPr/>
          </p:nvPicPr>
          <p:blipFill>
            <a:blip r:embed="rId16" cstate="print"/>
            <a:srcRect l="14445"/>
            <a:stretch>
              <a:fillRect/>
            </a:stretch>
          </p:blipFill>
          <p:spPr>
            <a:xfrm>
              <a:off x="5757110" y="5530483"/>
              <a:ext cx="1024107" cy="748177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675424" y="273411"/>
            <a:ext cx="81243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3200" b="1" dirty="0">
                <a:solidFill>
                  <a:schemeClr val="bg1"/>
                </a:solidFill>
              </a:rPr>
              <a:t>Our vision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605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274"/>
            <a:ext cx="8229600" cy="868362"/>
          </a:xfrm>
        </p:spPr>
        <p:txBody>
          <a:bodyPr>
            <a:normAutofit/>
          </a:bodyPr>
          <a:lstStyle/>
          <a:p>
            <a:r>
              <a:rPr lang="en-CA" sz="3600" b="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38" y="1382059"/>
            <a:ext cx="7939426" cy="4724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Prosper Canada: Who we are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Tax filing: The ‘Achilles heel’ of basic income?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Basic income: Enough to achieve financial security?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Financial empowerment: What it is and why it matters 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How it can work with basic income initiatives to build financial security</a:t>
            </a:r>
          </a:p>
          <a:p>
            <a:pPr>
              <a:buFont typeface="+mj-lt"/>
              <a:buAutoNum type="arabicPeriod"/>
            </a:pPr>
            <a:endParaRPr lang="en-CA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799" y="2492896"/>
            <a:ext cx="7694240" cy="576064"/>
          </a:xfrm>
          <a:prstGeom prst="rect">
            <a:avLst/>
          </a:prstGeom>
          <a:noFill/>
          <a:ln w="28575">
            <a:solidFill>
              <a:srgbClr val="F0A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2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84423"/>
            <a:ext cx="8337698" cy="864096"/>
          </a:xfrm>
        </p:spPr>
        <p:txBody>
          <a:bodyPr>
            <a:noAutofit/>
          </a:bodyPr>
          <a:lstStyle/>
          <a:p>
            <a:r>
              <a:rPr lang="en-CA" dirty="0"/>
              <a:t>Basic income is delivered through the income tax system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320822"/>
            <a:ext cx="291332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sz="2400" dirty="0">
              <a:latin typeface="Calibri" panose="020F0502020204030204" pitchFamily="34" charset="0"/>
            </a:endParaRPr>
          </a:p>
          <a:p>
            <a:r>
              <a:rPr lang="en-CA" sz="2400" b="1" dirty="0">
                <a:solidFill>
                  <a:srgbClr val="002244"/>
                </a:solidFill>
                <a:latin typeface="Calibri" panose="020F0502020204030204" pitchFamily="34" charset="0"/>
              </a:rPr>
              <a:t>…But many people with low incomes don’t tax file because they are </a:t>
            </a:r>
            <a:r>
              <a:rPr lang="en-CA" sz="2400" b="1" dirty="0">
                <a:solidFill>
                  <a:srgbClr val="F0AB00"/>
                </a:solidFill>
                <a:latin typeface="Calibri" panose="020F0502020204030204" pitchFamily="34" charset="0"/>
              </a:rPr>
              <a:t>unaware of income benefits </a:t>
            </a:r>
            <a:r>
              <a:rPr lang="en-CA" sz="2400" b="1" dirty="0">
                <a:solidFill>
                  <a:srgbClr val="002244"/>
                </a:solidFill>
                <a:latin typeface="Calibri" panose="020F0502020204030204" pitchFamily="34" charset="0"/>
              </a:rPr>
              <a:t>or </a:t>
            </a:r>
            <a:r>
              <a:rPr lang="en-CA" sz="2400" b="1" dirty="0">
                <a:solidFill>
                  <a:srgbClr val="F0AB00"/>
                </a:solidFill>
                <a:latin typeface="Calibri" panose="020F0502020204030204" pitchFamily="34" charset="0"/>
              </a:rPr>
              <a:t>experience barriers </a:t>
            </a:r>
            <a:r>
              <a:rPr lang="en-CA" sz="2400" b="1" dirty="0">
                <a:solidFill>
                  <a:srgbClr val="002244"/>
                </a:solidFill>
                <a:latin typeface="Calibri" panose="020F0502020204030204" pitchFamily="34" charset="0"/>
              </a:rPr>
              <a:t>to tax filing</a:t>
            </a:r>
          </a:p>
          <a:p>
            <a:endParaRPr lang="en-CA" b="1" dirty="0">
              <a:solidFill>
                <a:srgbClr val="002244"/>
              </a:solidFill>
              <a:latin typeface="Calibri" panose="020F0502020204030204" pitchFamily="34" charset="0"/>
            </a:endParaRPr>
          </a:p>
          <a:p>
            <a:endParaRPr lang="en-CA" b="1" dirty="0">
              <a:solidFill>
                <a:srgbClr val="D25F2A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756777"/>
              </p:ext>
            </p:extLst>
          </p:nvPr>
        </p:nvGraphicFramePr>
        <p:xfrm>
          <a:off x="4113262" y="1692407"/>
          <a:ext cx="4642883" cy="3076984"/>
        </p:xfrm>
        <a:graphic>
          <a:graphicData uri="http://schemas.openxmlformats.org/drawingml/2006/table">
            <a:tbl>
              <a:tblPr firstRow="1" firstCol="1" bandRow="1"/>
              <a:tblGrid>
                <a:gridCol w="2145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14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78556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Benefit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2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Take-up rate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24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Missed benefits</a:t>
                      </a:r>
                    </a:p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</a:rPr>
                        <a:t>(millions)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2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932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</a:rPr>
                        <a:t>Guaranteed Income Supplement  (GIS)	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A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None/>
                      </a:pPr>
                      <a:r>
                        <a:rPr lang="en-US" sz="1800" b="1" dirty="0">
                          <a:solidFill>
                            <a:srgbClr val="002244"/>
                          </a:solidFill>
                          <a:effectLst/>
                        </a:rPr>
                        <a:t>88%</a:t>
                      </a:r>
                      <a:r>
                        <a:rPr lang="en-US" sz="1800" b="1" baseline="30000" dirty="0">
                          <a:solidFill>
                            <a:srgbClr val="002244"/>
                          </a:solidFill>
                          <a:effectLst/>
                        </a:rPr>
                        <a:t>1</a:t>
                      </a:r>
                      <a:r>
                        <a:rPr lang="en-CA" sz="1800" b="1" dirty="0">
                          <a:solidFill>
                            <a:srgbClr val="002244"/>
                          </a:solidFill>
                          <a:effectLst/>
                        </a:rPr>
                        <a:t>   </a:t>
                      </a:r>
                      <a:endParaRPr lang="en-US" sz="1600" b="1" dirty="0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800" b="1" dirty="0">
                          <a:solidFill>
                            <a:srgbClr val="002244"/>
                          </a:solidFill>
                          <a:effectLst/>
                        </a:rPr>
                        <a:t> $255+</a:t>
                      </a:r>
                      <a:r>
                        <a:rPr lang="en-US" sz="1800" b="1" baseline="30000" dirty="0">
                          <a:solidFill>
                            <a:srgbClr val="002244"/>
                          </a:solidFill>
                          <a:effectLst/>
                        </a:rPr>
                        <a:t>6</a:t>
                      </a:r>
                      <a:endParaRPr lang="en-US" sz="1600" b="1" baseline="30000" dirty="0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932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</a:rPr>
                        <a:t>Working Income Tax Benefit (WITB)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A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800" b="1" dirty="0">
                          <a:solidFill>
                            <a:srgbClr val="002244"/>
                          </a:solidFill>
                          <a:effectLst/>
                        </a:rPr>
                        <a:t>85%</a:t>
                      </a:r>
                      <a:r>
                        <a:rPr lang="en-CA" sz="1800" b="1" baseline="30000" dirty="0">
                          <a:solidFill>
                            <a:srgbClr val="002244"/>
                          </a:solidFill>
                          <a:effectLst/>
                        </a:rPr>
                        <a:t>2</a:t>
                      </a:r>
                      <a:endParaRPr lang="en-US" sz="1600" b="1" baseline="30000" dirty="0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800" b="1" dirty="0">
                          <a:solidFill>
                            <a:srgbClr val="002244"/>
                          </a:solidFill>
                          <a:effectLst/>
                        </a:rPr>
                        <a:t>$175</a:t>
                      </a:r>
                      <a:r>
                        <a:rPr lang="en-CA" sz="1800" b="1" baseline="30000" dirty="0">
                          <a:solidFill>
                            <a:srgbClr val="002244"/>
                          </a:solidFill>
                          <a:effectLst/>
                        </a:rPr>
                        <a:t>7</a:t>
                      </a:r>
                      <a:endParaRPr lang="en-US" sz="1600" b="1" baseline="30000" dirty="0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7932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</a:rPr>
                        <a:t>Canada Child Benefit 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</a:rPr>
                        <a:t>(First Nations - On Reserve) 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A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800" b="1" dirty="0">
                          <a:solidFill>
                            <a:srgbClr val="002244"/>
                          </a:solidFill>
                          <a:effectLst/>
                        </a:rPr>
                        <a:t>79%</a:t>
                      </a:r>
                      <a:r>
                        <a:rPr lang="en-CA" sz="1800" b="1" baseline="30000" dirty="0">
                          <a:solidFill>
                            <a:srgbClr val="002244"/>
                          </a:solidFill>
                          <a:effectLst/>
                        </a:rPr>
                        <a:t>3</a:t>
                      </a:r>
                      <a:endParaRPr lang="en-US" sz="1600" b="1" baseline="30000" dirty="0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800" b="1" dirty="0">
                          <a:solidFill>
                            <a:srgbClr val="002244"/>
                          </a:solidFill>
                          <a:effectLst/>
                        </a:rPr>
                        <a:t>$108</a:t>
                      </a:r>
                      <a:r>
                        <a:rPr lang="en-CA" sz="1800" b="1" baseline="30000" dirty="0">
                          <a:solidFill>
                            <a:srgbClr val="002244"/>
                          </a:solidFill>
                          <a:effectLst/>
                        </a:rPr>
                        <a:t>8</a:t>
                      </a:r>
                      <a:r>
                        <a:rPr lang="en-CA" sz="1800" b="1" dirty="0">
                          <a:solidFill>
                            <a:srgbClr val="002244"/>
                          </a:solidFill>
                          <a:effectLst/>
                        </a:rPr>
                        <a:t> </a:t>
                      </a:r>
                      <a:endParaRPr lang="en-US" sz="1600" b="1" dirty="0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66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</a:rPr>
                        <a:t>Disability Tax Credit (DTC)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A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800" b="1" dirty="0">
                          <a:solidFill>
                            <a:srgbClr val="002244"/>
                          </a:solidFill>
                          <a:effectLst/>
                        </a:rPr>
                        <a:t>40%</a:t>
                      </a:r>
                      <a:r>
                        <a:rPr lang="en-CA" sz="1800" b="1" baseline="30000" dirty="0">
                          <a:solidFill>
                            <a:srgbClr val="002244"/>
                          </a:solidFill>
                          <a:effectLst/>
                        </a:rPr>
                        <a:t>4</a:t>
                      </a:r>
                      <a:endParaRPr lang="en-US" sz="1600" b="1" baseline="30000" dirty="0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800" b="1" dirty="0">
                          <a:solidFill>
                            <a:srgbClr val="00224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endParaRPr lang="en-US" sz="1600" b="1" dirty="0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663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200" b="1" dirty="0">
                          <a:solidFill>
                            <a:schemeClr val="bg1"/>
                          </a:solidFill>
                          <a:effectLst/>
                        </a:rPr>
                        <a:t>Canada Learning Bond (CLB)</a:t>
                      </a:r>
                      <a:endParaRPr lang="en-U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0AB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800" b="1" dirty="0">
                          <a:solidFill>
                            <a:srgbClr val="002244"/>
                          </a:solidFill>
                          <a:effectLst/>
                        </a:rPr>
                        <a:t>34%</a:t>
                      </a:r>
                      <a:r>
                        <a:rPr lang="en-CA" sz="1800" b="1" baseline="30000" dirty="0">
                          <a:solidFill>
                            <a:srgbClr val="002244"/>
                          </a:solidFill>
                          <a:effectLst/>
                        </a:rPr>
                        <a:t>5</a:t>
                      </a:r>
                      <a:r>
                        <a:rPr lang="en-CA" sz="1800" b="1" dirty="0">
                          <a:solidFill>
                            <a:srgbClr val="002244"/>
                          </a:solidFill>
                          <a:effectLst/>
                        </a:rPr>
                        <a:t>  </a:t>
                      </a:r>
                      <a:endParaRPr lang="en-US" sz="1600" b="1" dirty="0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1800" b="1" dirty="0">
                          <a:solidFill>
                            <a:srgbClr val="002244"/>
                          </a:solidFill>
                          <a:effectLst/>
                        </a:rPr>
                        <a:t>$900</a:t>
                      </a:r>
                      <a:r>
                        <a:rPr lang="en-CA" sz="1800" b="1" baseline="30000" dirty="0">
                          <a:solidFill>
                            <a:srgbClr val="002244"/>
                          </a:solidFill>
                          <a:effectLst/>
                        </a:rPr>
                        <a:t>9</a:t>
                      </a:r>
                      <a:endParaRPr lang="en-US" sz="1600" b="1" baseline="30000" dirty="0">
                        <a:solidFill>
                          <a:srgbClr val="002244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663">
                <a:tc gridSpan="2"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2000" b="1" dirty="0">
                          <a:solidFill>
                            <a:srgbClr val="F0AB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000" b="1" dirty="0">
                        <a:solidFill>
                          <a:srgbClr val="F0AB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1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CA" sz="2000" b="1" dirty="0">
                          <a:solidFill>
                            <a:srgbClr val="F0AB00"/>
                          </a:solidFill>
                          <a:effectLst/>
                          <a:latin typeface="Calibri" panose="020F0502020204030204" pitchFamily="34" charset="0"/>
                          <a:ea typeface="Cambria" panose="02040503050406030204" pitchFamily="18" charset="0"/>
                          <a:cs typeface="Times New Roman" panose="02020603050405020304" pitchFamily="18" charset="0"/>
                        </a:rPr>
                        <a:t>$1,438</a:t>
                      </a:r>
                      <a:endParaRPr lang="en-US" sz="2000" b="1" dirty="0">
                        <a:solidFill>
                          <a:srgbClr val="F0AB00"/>
                        </a:solidFill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13262" y="6580013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rgbClr val="82786F"/>
                </a:solidFill>
              </a:rPr>
              <a:t>Note: Based on most recent available estimates</a:t>
            </a:r>
            <a:endParaRPr lang="en-US" sz="1200" dirty="0">
              <a:solidFill>
                <a:srgbClr val="82786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5575" y="4963023"/>
            <a:ext cx="8000570" cy="864096"/>
          </a:xfrm>
          <a:prstGeom prst="roundRect">
            <a:avLst/>
          </a:prstGeom>
          <a:solidFill>
            <a:srgbClr val="0022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Tax filing is the “</a:t>
            </a:r>
            <a:r>
              <a:rPr lang="en-CA" sz="2000" b="1" dirty="0">
                <a:solidFill>
                  <a:srgbClr val="F0AB00"/>
                </a:solidFill>
              </a:rPr>
              <a:t>Achilles heel</a:t>
            </a:r>
            <a:r>
              <a:rPr lang="en-CA" sz="2000" b="1" dirty="0"/>
              <a:t>” of any future basic income program, unless tax filing assistance is available in communities for those who need it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285261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6073170"/>
            <a:ext cx="61926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>
                <a:solidFill>
                  <a:srgbClr val="82786F"/>
                </a:solidFill>
              </a:rPr>
              <a:t>Source: 2017 Prosper Canada survey of 300+ community practitioners and experts</a:t>
            </a:r>
          </a:p>
          <a:p>
            <a:pPr algn="r"/>
            <a:r>
              <a:rPr lang="en-US" sz="1100" dirty="0">
                <a:hlinkClick r:id="rId2"/>
              </a:rPr>
              <a:t>http://www.prospercanada.org/getattachment/877cb75f-4f8f-44ff-b762-af726c3afce7/Breaking-down-barriers-to-tax-filing.aspx</a:t>
            </a:r>
            <a:endParaRPr lang="en-US" sz="11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633" y="1842863"/>
            <a:ext cx="5580847" cy="40394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33424" y="1908209"/>
            <a:ext cx="227827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>
                <a:solidFill>
                  <a:srgbClr val="002244"/>
                </a:solidFill>
              </a:rPr>
              <a:t>Lack  of information</a:t>
            </a:r>
          </a:p>
          <a:p>
            <a:r>
              <a:rPr lang="en-CA" sz="2800" b="1" dirty="0">
                <a:solidFill>
                  <a:srgbClr val="F0AB00"/>
                </a:solidFill>
              </a:rPr>
              <a:t>+</a:t>
            </a:r>
          </a:p>
          <a:p>
            <a:r>
              <a:rPr lang="en-CA" sz="2400" b="1" dirty="0">
                <a:solidFill>
                  <a:srgbClr val="002244"/>
                </a:solidFill>
              </a:rPr>
              <a:t>Poor access to tax filing and benefits help </a:t>
            </a:r>
          </a:p>
          <a:p>
            <a:r>
              <a:rPr lang="en-CA" sz="2800" b="1" dirty="0">
                <a:solidFill>
                  <a:srgbClr val="F0AB00"/>
                </a:solidFill>
              </a:rPr>
              <a:t>+ </a:t>
            </a:r>
          </a:p>
          <a:p>
            <a:r>
              <a:rPr lang="en-CA" sz="2400" b="1" dirty="0">
                <a:solidFill>
                  <a:srgbClr val="002244"/>
                </a:solidFill>
              </a:rPr>
              <a:t>Lack of targeted outreach and supports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007" y="1052736"/>
            <a:ext cx="8496993" cy="418214"/>
          </a:xfrm>
          <a:prstGeom prst="rect">
            <a:avLst/>
          </a:prstGeom>
          <a:solidFill>
            <a:srgbClr val="002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CA" sz="2400" b="1" dirty="0">
                <a:solidFill>
                  <a:schemeClr val="bg1"/>
                </a:solidFill>
              </a:rPr>
              <a:t>Barriers to tax filing and accessing benefits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470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4274"/>
            <a:ext cx="8229600" cy="868362"/>
          </a:xfrm>
        </p:spPr>
        <p:txBody>
          <a:bodyPr>
            <a:normAutofit/>
          </a:bodyPr>
          <a:lstStyle/>
          <a:p>
            <a:r>
              <a:rPr lang="en-CA" sz="3600" b="0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038" y="1382059"/>
            <a:ext cx="7939426" cy="47244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Prosper Canada: Who we are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Tax filing: The ‘Achilles heel’ of basic income?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Basic income: Enough to achieve financial security?</a:t>
            </a:r>
          </a:p>
          <a:p>
            <a:pPr marL="457200" indent="-457200">
              <a:buFont typeface="+mj-lt"/>
              <a:buAutoNum type="arabicPeriod"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Financial empowerment: What it is and why it matters </a:t>
            </a:r>
          </a:p>
          <a:p>
            <a:pPr marL="0" indent="0">
              <a:buNone/>
            </a:pPr>
            <a:endParaRPr lang="en-CA" sz="2200" b="1" dirty="0">
              <a:solidFill>
                <a:srgbClr val="0066A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200" b="1" dirty="0">
                <a:solidFill>
                  <a:srgbClr val="0066A1"/>
                </a:solidFill>
              </a:rPr>
              <a:t>How it can work with basic income initiatives to build financial security</a:t>
            </a:r>
          </a:p>
          <a:p>
            <a:pPr>
              <a:buFont typeface="+mj-lt"/>
              <a:buAutoNum type="arabicPeriod"/>
            </a:pPr>
            <a:endParaRPr lang="en-CA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0799" y="3284984"/>
            <a:ext cx="7694240" cy="576064"/>
          </a:xfrm>
          <a:prstGeom prst="rect">
            <a:avLst/>
          </a:prstGeom>
          <a:noFill/>
          <a:ln w="28575">
            <a:solidFill>
              <a:srgbClr val="F0AB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8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064B0-C331-6F48-BA8A-12E9B5EB72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99592" y="85725"/>
            <a:ext cx="7776864" cy="868362"/>
          </a:xfrm>
        </p:spPr>
        <p:txBody>
          <a:bodyPr>
            <a:noAutofit/>
          </a:bodyPr>
          <a:lstStyle/>
          <a:p>
            <a:r>
              <a:rPr lang="en-CA" dirty="0"/>
              <a:t>Income is a critical – but not the only – determinant of our financial health </a:t>
            </a:r>
          </a:p>
        </p:txBody>
      </p:sp>
      <p:sp>
        <p:nvSpPr>
          <p:cNvPr id="3" name="Rectangle 2"/>
          <p:cNvSpPr/>
          <p:nvPr/>
        </p:nvSpPr>
        <p:spPr>
          <a:xfrm>
            <a:off x="2555776" y="6068532"/>
            <a:ext cx="6456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dirty="0">
                <a:solidFill>
                  <a:srgbClr val="82786F"/>
                </a:solidFill>
              </a:rPr>
              <a:t>Source:</a:t>
            </a:r>
            <a:r>
              <a:rPr lang="en-US" sz="1100" dirty="0">
                <a:solidFill>
                  <a:srgbClr val="82786F"/>
                </a:solidFill>
              </a:rPr>
              <a:t> </a:t>
            </a:r>
            <a:r>
              <a:rPr lang="en-US" sz="1100" dirty="0">
                <a:hlinkClick r:id="rId2"/>
              </a:rPr>
              <a:t>https://prosperitynow.org/household-financial-security-framework</a:t>
            </a:r>
            <a:r>
              <a:rPr lang="en-US" sz="1100" dirty="0"/>
              <a:t>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74643" y="1974013"/>
            <a:ext cx="7680880" cy="4094519"/>
            <a:chOff x="1403648" y="1718478"/>
            <a:chExt cx="6552728" cy="3900331"/>
          </a:xfrm>
        </p:grpSpPr>
        <p:sp>
          <p:nvSpPr>
            <p:cNvPr id="7" name="Right Arrow Callout 6"/>
            <p:cNvSpPr/>
            <p:nvPr/>
          </p:nvSpPr>
          <p:spPr>
            <a:xfrm>
              <a:off x="1403648" y="2996952"/>
              <a:ext cx="1645920" cy="1463040"/>
            </a:xfrm>
            <a:prstGeom prst="rightArrowCallout">
              <a:avLst>
                <a:gd name="adj1" fmla="val 4991"/>
                <a:gd name="adj2" fmla="val 5870"/>
                <a:gd name="adj3" fmla="val 8343"/>
                <a:gd name="adj4" fmla="val 89629"/>
              </a:avLst>
            </a:prstGeom>
            <a:solidFill>
              <a:srgbClr val="6AADE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/>
                <a:t>LEARN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03648" y="3351073"/>
              <a:ext cx="14733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the basic skills, executive function, and specific job skills needed to access quality employment</a:t>
              </a:r>
            </a:p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15" name="Right Arrow Callout 14"/>
            <p:cNvSpPr/>
            <p:nvPr/>
          </p:nvSpPr>
          <p:spPr>
            <a:xfrm>
              <a:off x="3072408" y="2996952"/>
              <a:ext cx="1645920" cy="1463040"/>
            </a:xfrm>
            <a:prstGeom prst="rightArrowCallout">
              <a:avLst>
                <a:gd name="adj1" fmla="val 4991"/>
                <a:gd name="adj2" fmla="val 5870"/>
                <a:gd name="adj3" fmla="val 8343"/>
                <a:gd name="adj4" fmla="val 89629"/>
              </a:avLst>
            </a:prstGeom>
            <a:solidFill>
              <a:srgbClr val="A59D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/>
                <a:t>EARN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067310" y="3351996"/>
              <a:ext cx="14733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sufficient income (from wages, employer benefits, public benefits, tax credits, etc.) to cover expenses and save</a:t>
              </a:r>
            </a:p>
          </p:txBody>
        </p:sp>
        <p:sp>
          <p:nvSpPr>
            <p:cNvPr id="17" name="Right Arrow Callout 16"/>
            <p:cNvSpPr/>
            <p:nvPr/>
          </p:nvSpPr>
          <p:spPr>
            <a:xfrm>
              <a:off x="4741168" y="2996952"/>
              <a:ext cx="1645920" cy="1463040"/>
            </a:xfrm>
            <a:prstGeom prst="rightArrowCallout">
              <a:avLst>
                <a:gd name="adj1" fmla="val 4991"/>
                <a:gd name="adj2" fmla="val 5870"/>
                <a:gd name="adj3" fmla="val 8343"/>
                <a:gd name="adj4" fmla="val 89629"/>
              </a:avLst>
            </a:prstGeom>
            <a:solidFill>
              <a:srgbClr val="F0A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/>
                <a:t>SAVE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741168" y="3344852"/>
              <a:ext cx="1473304" cy="894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household income left over, after meeting basic needs and paying down debt, for emergencies and the future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397352" y="2996952"/>
              <a:ext cx="1463040" cy="1463040"/>
            </a:xfrm>
            <a:prstGeom prst="rect">
              <a:avLst/>
            </a:prstGeom>
            <a:solidFill>
              <a:srgbClr val="C1BB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/>
                <a:t>OWN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387088" y="3351996"/>
              <a:ext cx="14605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1"/>
                  </a:solidFill>
                </a:rPr>
                <a:t>a home, business, investments, and/or other assets that build financial security and wealth</a:t>
              </a:r>
            </a:p>
            <a:p>
              <a:pPr algn="ctr"/>
              <a:endParaRPr lang="en-US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03648" y="1718478"/>
              <a:ext cx="6456744" cy="914400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/>
                <a:t>NAVIGATE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562336" y="1992937"/>
              <a:ext cx="6145412" cy="498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the financial system, gather information, and analyze choices to access the right products, make beneficial financial decisions and manage household resources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106489" y="2732432"/>
              <a:ext cx="522668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0066A1"/>
                  </a:solidFill>
                </a:rPr>
                <a:t>Financial management skills and owning assets can increase income</a:t>
              </a:r>
            </a:p>
          </p:txBody>
        </p:sp>
        <p:cxnSp>
          <p:nvCxnSpPr>
            <p:cNvPr id="31" name="Elbow Connector 30"/>
            <p:cNvCxnSpPr>
              <a:endCxn id="24" idx="3"/>
            </p:cNvCxnSpPr>
            <p:nvPr/>
          </p:nvCxnSpPr>
          <p:spPr>
            <a:xfrm rot="16200000" flipV="1">
              <a:off x="7221224" y="2998273"/>
              <a:ext cx="842152" cy="618248"/>
            </a:xfrm>
            <a:prstGeom prst="bentConnector2">
              <a:avLst/>
            </a:prstGeom>
            <a:ln w="190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tangle 43"/>
            <p:cNvSpPr/>
            <p:nvPr/>
          </p:nvSpPr>
          <p:spPr>
            <a:xfrm>
              <a:off x="1403648" y="4636590"/>
              <a:ext cx="6456743" cy="914400"/>
            </a:xfrm>
            <a:prstGeom prst="rect">
              <a:avLst/>
            </a:prstGeom>
            <a:solidFill>
              <a:srgbClr val="D25F2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US" b="1" dirty="0"/>
                <a:t>PROTECT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>
            <a:xfrm flipH="1" flipV="1">
              <a:off x="1644051" y="2882664"/>
              <a:ext cx="441157" cy="1"/>
            </a:xfrm>
            <a:prstGeom prst="straightConnector1">
              <a:avLst/>
            </a:prstGeom>
            <a:ln w="19050"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>
              <a:stCxn id="19" idx="3"/>
            </p:cNvCxnSpPr>
            <p:nvPr/>
          </p:nvCxnSpPr>
          <p:spPr>
            <a:xfrm>
              <a:off x="7860392" y="3728472"/>
              <a:ext cx="95984" cy="0"/>
            </a:xfrm>
            <a:prstGeom prst="straightConnector1">
              <a:avLst/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1562336" y="4910923"/>
              <a:ext cx="61454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household earnings and assets via insurance, consumer protections, and other </a:t>
              </a:r>
              <a:br>
                <a:rPr lang="en-US" sz="1400" b="1" dirty="0">
                  <a:solidFill>
                    <a:schemeClr val="bg1"/>
                  </a:solidFill>
                </a:rPr>
              </a:br>
              <a:r>
                <a:rPr lang="en-US" sz="1400" b="1" dirty="0">
                  <a:solidFill>
                    <a:schemeClr val="bg1"/>
                  </a:solidFill>
                </a:rPr>
                <a:t>services and policies</a:t>
              </a:r>
            </a:p>
            <a:p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2" name="Up Arrow 61"/>
            <p:cNvSpPr/>
            <p:nvPr/>
          </p:nvSpPr>
          <p:spPr>
            <a:xfrm rot="10800000">
              <a:off x="2055005" y="2633262"/>
              <a:ext cx="182116" cy="182880"/>
            </a:xfrm>
            <a:prstGeom prst="upArrow">
              <a:avLst>
                <a:gd name="adj1" fmla="val 39540"/>
                <a:gd name="adj2" fmla="val 72664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Up Arrow 65"/>
            <p:cNvSpPr/>
            <p:nvPr/>
          </p:nvSpPr>
          <p:spPr>
            <a:xfrm rot="10800000">
              <a:off x="3714231" y="2633800"/>
              <a:ext cx="182116" cy="182880"/>
            </a:xfrm>
            <a:prstGeom prst="upArrow">
              <a:avLst>
                <a:gd name="adj1" fmla="val 39540"/>
                <a:gd name="adj2" fmla="val 72664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Up Arrow 66"/>
            <p:cNvSpPr/>
            <p:nvPr/>
          </p:nvSpPr>
          <p:spPr>
            <a:xfrm rot="10800000">
              <a:off x="5382012" y="2631680"/>
              <a:ext cx="182116" cy="182880"/>
            </a:xfrm>
            <a:prstGeom prst="upArrow">
              <a:avLst>
                <a:gd name="adj1" fmla="val 39540"/>
                <a:gd name="adj2" fmla="val 72664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Up Arrow 67"/>
            <p:cNvSpPr/>
            <p:nvPr/>
          </p:nvSpPr>
          <p:spPr>
            <a:xfrm rot="10800000">
              <a:off x="7032682" y="2632659"/>
              <a:ext cx="182116" cy="182880"/>
            </a:xfrm>
            <a:prstGeom prst="upArrow">
              <a:avLst>
                <a:gd name="adj1" fmla="val 39540"/>
                <a:gd name="adj2" fmla="val 72664"/>
              </a:avLst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Up Arrow 68"/>
            <p:cNvSpPr/>
            <p:nvPr/>
          </p:nvSpPr>
          <p:spPr>
            <a:xfrm>
              <a:off x="3718002" y="4459112"/>
              <a:ext cx="182116" cy="182880"/>
            </a:xfrm>
            <a:prstGeom prst="upArrow">
              <a:avLst>
                <a:gd name="adj1" fmla="val 39540"/>
                <a:gd name="adj2" fmla="val 7266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Up Arrow 69"/>
            <p:cNvSpPr/>
            <p:nvPr/>
          </p:nvSpPr>
          <p:spPr>
            <a:xfrm>
              <a:off x="5382012" y="4459112"/>
              <a:ext cx="182116" cy="182880"/>
            </a:xfrm>
            <a:prstGeom prst="upArrow">
              <a:avLst>
                <a:gd name="adj1" fmla="val 39540"/>
                <a:gd name="adj2" fmla="val 7266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Up Arrow 70"/>
            <p:cNvSpPr/>
            <p:nvPr/>
          </p:nvSpPr>
          <p:spPr>
            <a:xfrm>
              <a:off x="7032682" y="4459112"/>
              <a:ext cx="182116" cy="182880"/>
            </a:xfrm>
            <a:prstGeom prst="upArrow">
              <a:avLst>
                <a:gd name="adj1" fmla="val 39540"/>
                <a:gd name="adj2" fmla="val 72664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Elbow Connector 12"/>
            <p:cNvCxnSpPr>
              <a:stCxn id="24" idx="1"/>
              <a:endCxn id="7" idx="1"/>
            </p:cNvCxnSpPr>
            <p:nvPr/>
          </p:nvCxnSpPr>
          <p:spPr>
            <a:xfrm rot="10800000" flipV="1">
              <a:off x="1403649" y="2886320"/>
              <a:ext cx="702841" cy="842151"/>
            </a:xfrm>
            <a:prstGeom prst="bentConnector3">
              <a:avLst>
                <a:gd name="adj1" fmla="val 132525"/>
              </a:avLst>
            </a:prstGeom>
            <a:ln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ounded Rectangle 5"/>
          <p:cNvSpPr/>
          <p:nvPr/>
        </p:nvSpPr>
        <p:spPr>
          <a:xfrm>
            <a:off x="827584" y="1196752"/>
            <a:ext cx="7992888" cy="648072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 dirty="0">
              <a:solidFill>
                <a:srgbClr val="00224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4644" y="1293941"/>
            <a:ext cx="7568372" cy="430887"/>
          </a:xfrm>
          <a:prstGeom prst="rect">
            <a:avLst/>
          </a:prstGeom>
          <a:solidFill>
            <a:srgbClr val="0022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200" b="1" cap="all" dirty="0">
                <a:solidFill>
                  <a:schemeClr val="bg1"/>
                </a:solidFill>
              </a:rPr>
              <a:t>Household Financial Security framework</a:t>
            </a:r>
            <a:endParaRPr lang="en-US" sz="2200" b="1" cap="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6091</TotalTime>
  <Words>2479</Words>
  <Application>Microsoft Macintosh PowerPoint</Application>
  <PresentationFormat>On-screen Show (4:3)</PresentationFormat>
  <Paragraphs>325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Financial Empowerment</vt:lpstr>
      <vt:lpstr>Overview</vt:lpstr>
      <vt:lpstr>PowerPoint Presentation</vt:lpstr>
      <vt:lpstr>PowerPoint Presentation</vt:lpstr>
      <vt:lpstr>Overview</vt:lpstr>
      <vt:lpstr>Basic income is delivered through the income tax system</vt:lpstr>
      <vt:lpstr>PowerPoint Presentation</vt:lpstr>
      <vt:lpstr>Overview</vt:lpstr>
      <vt:lpstr>Income is a critical – but not the only – determinant of our financial health </vt:lpstr>
      <vt:lpstr>Canadians with low incomes face many additional barriers to achieving financial wellbeing</vt:lpstr>
      <vt:lpstr>Currently, no sector is well equipped to address these issues </vt:lpstr>
      <vt:lpstr>Overview</vt:lpstr>
      <vt:lpstr>Financial empowerment is a set of interventions that measurably improve financial wellbeing for people with low incomes</vt:lpstr>
      <vt:lpstr>Financial empowerment addresses the gap in current  social supports aimed at building financial security</vt:lpstr>
      <vt:lpstr>We are piloting solutions with 14 financial empowerment champion organizations across Canada</vt:lpstr>
      <vt:lpstr>PowerPoint Presentation</vt:lpstr>
      <vt:lpstr>Overview</vt:lpstr>
      <vt:lpstr>Financial empowerment can be a powerful complement to basic income and help ensure all who are eligible participate  </vt:lpstr>
      <vt:lpstr>To learn more about how Financial Empowerment helps to prevent, mitigate, and reduce poverty</vt:lpstr>
      <vt:lpstr>PowerPoint Presentation</vt:lpstr>
      <vt:lpstr>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Justin</dc:creator>
  <cp:lastModifiedBy>Michael  Howard</cp:lastModifiedBy>
  <cp:revision>1137</cp:revision>
  <cp:lastPrinted>2018-05-07T17:53:48Z</cp:lastPrinted>
  <dcterms:created xsi:type="dcterms:W3CDTF">2014-04-15T16:35:52Z</dcterms:created>
  <dcterms:modified xsi:type="dcterms:W3CDTF">2019-01-20T15:56:39Z</dcterms:modified>
</cp:coreProperties>
</file>