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65" r:id="rId4"/>
    <p:sldId id="266" r:id="rId5"/>
    <p:sldId id="270" r:id="rId6"/>
    <p:sldId id="267" r:id="rId7"/>
    <p:sldId id="268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A79D548-E1F9-4EE6-997E-1B1F78F1E967}">
  <a:tblStyle styleId="{8A79D548-E1F9-4EE6-997E-1B1F78F1E96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26"/>
    <p:restoredTop sz="94647"/>
  </p:normalViewPr>
  <p:slideViewPr>
    <p:cSldViewPr snapToGrid="0" snapToObjects="1">
      <p:cViewPr varScale="1">
        <p:scale>
          <a:sx n="100" d="100"/>
          <a:sy n="100" d="100"/>
        </p:scale>
        <p:origin x="-160" y="-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387482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hyperlink" Target="mailto:info@revenudebase.quebec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52000" y="252000"/>
            <a:ext cx="8640000" cy="125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fr-CA" sz="2800" dirty="0">
                <a:solidFill>
                  <a:srgbClr val="7030A0"/>
                </a:solidFill>
              </a:rPr>
              <a:t>Le débat sur le revenu de base au Québec</a:t>
            </a:r>
            <a:r>
              <a:rPr lang="fr-CA" sz="2000" dirty="0">
                <a:solidFill>
                  <a:srgbClr val="7030A0"/>
                </a:solidFill>
              </a:rPr>
              <a:t/>
            </a:r>
            <a:br>
              <a:rPr lang="fr-CA" sz="2000" dirty="0">
                <a:solidFill>
                  <a:srgbClr val="7030A0"/>
                </a:solidFill>
              </a:rPr>
            </a:br>
            <a:r>
              <a:rPr lang="fr-CA" sz="2000" dirty="0">
                <a:solidFill>
                  <a:srgbClr val="7030A0"/>
                </a:solidFill>
              </a:rPr>
              <a:t> </a:t>
            </a:r>
            <a:r>
              <a:rPr lang="fr-CA" sz="1900" dirty="0">
                <a:solidFill>
                  <a:srgbClr val="7030A0"/>
                </a:solidFill>
              </a:rPr>
              <a:t>comment il s’inscrit dans celui qui a cours en Amérique du Nord</a:t>
            </a:r>
            <a:r>
              <a:rPr lang="fr-CA" sz="2000" dirty="0">
                <a:solidFill>
                  <a:srgbClr val="7030A0"/>
                </a:solidFill>
              </a:rPr>
              <a:t/>
            </a:r>
            <a:br>
              <a:rPr lang="fr-CA" sz="2000" dirty="0">
                <a:solidFill>
                  <a:srgbClr val="7030A0"/>
                </a:solidFill>
              </a:rPr>
            </a:br>
            <a:r>
              <a:rPr lang="fr-CA" sz="2800" dirty="0">
                <a:solidFill>
                  <a:srgbClr val="7030A0"/>
                </a:solidFill>
              </a:rPr>
              <a:t>NABIG 2018</a:t>
            </a:r>
            <a:endParaRPr sz="2800" dirty="0">
              <a:solidFill>
                <a:srgbClr val="7030A0"/>
              </a:solidFill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252000" y="1522960"/>
            <a:ext cx="8640000" cy="2268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fr-CA" sz="2400" dirty="0"/>
              <a:t>Bref historique de l’idée au Québec (LG)</a:t>
            </a:r>
          </a:p>
          <a:p>
            <a:pPr marL="34290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fr-CA" sz="2400" dirty="0"/>
              <a:t>Une analyse des derniers développements (PM)</a:t>
            </a:r>
          </a:p>
          <a:p>
            <a:pPr marL="34290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fr-CA" sz="2400" dirty="0"/>
              <a:t>Projet-pilote envisagé (YBV)</a:t>
            </a:r>
            <a:endParaRPr sz="2400" dirty="0"/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79988" y="4318732"/>
            <a:ext cx="1394275" cy="7705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6615CECE-615D-F442-A783-544B0F95E500}"/>
              </a:ext>
            </a:extLst>
          </p:cNvPr>
          <p:cNvSpPr txBox="1"/>
          <p:nvPr/>
        </p:nvSpPr>
        <p:spPr>
          <a:xfrm>
            <a:off x="15498" y="4781480"/>
            <a:ext cx="6912244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fr-FR" dirty="0"/>
              <a:t>Revenu de base Québec, </a:t>
            </a:r>
            <a:r>
              <a:rPr lang="fr-FR" dirty="0">
                <a:hlinkClick r:id="rId4"/>
              </a:rPr>
              <a:t>info@revenudebase.quebec</a:t>
            </a:r>
            <a:r>
              <a:rPr lang="fr-FR" dirty="0"/>
              <a:t>, 418-554-6614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52000" y="252000"/>
            <a:ext cx="8640000" cy="6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r-CA" sz="3200" dirty="0">
                <a:solidFill>
                  <a:srgbClr val="7030A0"/>
                </a:solidFill>
              </a:rPr>
              <a:t>Bref historique de l’idée au Québec</a:t>
            </a:r>
            <a:endParaRPr sz="3000" dirty="0">
              <a:solidFill>
                <a:srgbClr val="7030A0"/>
              </a:solidFill>
            </a:endParaRP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79988" y="4310983"/>
            <a:ext cx="1394275" cy="7705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592E1EF3-3CB2-674B-900E-7C31EF42A194}"/>
              </a:ext>
            </a:extLst>
          </p:cNvPr>
          <p:cNvSpPr txBox="1"/>
          <p:nvPr/>
        </p:nvSpPr>
        <p:spPr>
          <a:xfrm>
            <a:off x="252000" y="1224000"/>
            <a:ext cx="8640000" cy="300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/>
              <a:t>Avant les années 1990s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/>
              <a:t>Lois sur l’aide sociale et la sécurité du revenu (1970 et 1988)</a:t>
            </a:r>
          </a:p>
          <a:p>
            <a:pPr lvl="1">
              <a:lnSpc>
                <a:spcPct val="150000"/>
              </a:lnSpc>
            </a:pPr>
            <a:r>
              <a:rPr lang="fr-FR" sz="1600" dirty="0"/>
              <a:t>Depuis les années 1990s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/>
              <a:t>Effervescence pendant une dizaine année (1995-2005)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/>
              <a:t>Calme plat ensuite 2005 à 2015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/>
              <a:t>Élections de Blais (2014) et Duclos (2015)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/>
              <a:t>Conférence du BIEN à McGill (2014) et création de Revenu de base Québec (2015)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/>
              <a:t>PM sur les développements récents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496F760-FD27-4B4D-8F23-E71A9144A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252000"/>
            <a:ext cx="8640000" cy="540000"/>
          </a:xfrm>
        </p:spPr>
        <p:txBody>
          <a:bodyPr anchor="t" anchorCtr="0"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Avant les années 1990s</a:t>
            </a:r>
            <a:br>
              <a:rPr lang="fr-FR" dirty="0">
                <a:solidFill>
                  <a:srgbClr val="7030A0"/>
                </a:solidFill>
              </a:rPr>
            </a:b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FE9E17E-4D88-3246-9AD8-5F29F00DC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52475"/>
            <a:ext cx="8640000" cy="3158508"/>
          </a:xfrm>
          <a:scene3d>
            <a:camera prst="orthographicFront"/>
            <a:lightRig rig="threePt" dir="t">
              <a:rot lat="0" lon="0" rev="0"/>
            </a:lightRig>
          </a:scene3d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CA" sz="1600" dirty="0"/>
              <a:t>Le titre des lois sur l’aide au revenu montre son évolution:</a:t>
            </a:r>
          </a:p>
          <a:p>
            <a:r>
              <a:rPr lang="fr-CA" sz="1600" dirty="0"/>
              <a:t>En 1969, </a:t>
            </a:r>
            <a:r>
              <a:rPr lang="fr-CA" sz="1600" b="1" dirty="0"/>
              <a:t>Loi de l’aide sociale</a:t>
            </a:r>
            <a:r>
              <a:rPr lang="fr-CA" sz="1600" dirty="0"/>
              <a:t>: instauration d’un véritable régime de sécurité du revenu fondé sur le principe du dernier recours et définissant pour la première fois l’accès à un revenu minimum comme un droit. Ce régime était alors relativement généreux, et l’aide était uniforme pour tous les prestataires selon leur âge. </a:t>
            </a:r>
          </a:p>
          <a:p>
            <a:r>
              <a:rPr lang="fr-CA" sz="1600" dirty="0"/>
              <a:t>En 1989, le Québec a remplacé sa loi sur l'aide sociale par la </a:t>
            </a:r>
            <a:r>
              <a:rPr lang="fr-CA" sz="1600" b="1" dirty="0"/>
              <a:t>Loi sur la sécurité du revenu</a:t>
            </a:r>
            <a:r>
              <a:rPr lang="fr-CA" sz="1600" dirty="0"/>
              <a:t>: barèmes différenciés selon le degré d'aptitude au travail. (En 1999 la </a:t>
            </a:r>
            <a:r>
              <a:rPr lang="fr-CA" sz="1600" b="1" dirty="0"/>
              <a:t>Loi sur le soutien du revenu et favorisant l'emploi et la solidarité sociale </a:t>
            </a:r>
            <a:r>
              <a:rPr lang="fr-CA" sz="1600" dirty="0"/>
              <a:t>a remplacé cette loi, mais sans changer grand chose.)</a:t>
            </a:r>
          </a:p>
          <a:p>
            <a:pPr marL="114300" indent="0">
              <a:buNone/>
            </a:pPr>
            <a:r>
              <a:rPr lang="fr-FR" sz="1600" dirty="0"/>
              <a:t>Pas ou peu d’activités lorsque les projets-pilotes nord-américains avaient cours.</a:t>
            </a:r>
          </a:p>
        </p:txBody>
      </p:sp>
      <p:pic>
        <p:nvPicPr>
          <p:cNvPr id="4" name="Shape 62">
            <a:extLst>
              <a:ext uri="{FF2B5EF4-FFF2-40B4-BE49-F238E27FC236}">
                <a16:creationId xmlns:a16="http://schemas.microsoft.com/office/drawing/2014/main" xmlns="" id="{ADE7C023-A44C-BC4F-AE7F-3CDFFA904BB5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79988" y="4310983"/>
            <a:ext cx="1394275" cy="770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276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496F760-FD27-4B4D-8F23-E71A9144A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298494"/>
            <a:ext cx="8640000" cy="540000"/>
          </a:xfrm>
        </p:spPr>
        <p:txBody>
          <a:bodyPr anchor="t" anchorCtr="0"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Depuis les années 1990s</a:t>
            </a:r>
            <a:br>
              <a:rPr lang="fr-FR" dirty="0">
                <a:solidFill>
                  <a:srgbClr val="7030A0"/>
                </a:solidFill>
              </a:rPr>
            </a:b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FE9E17E-4D88-3246-9AD8-5F29F00DC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52475"/>
            <a:ext cx="8640000" cy="3416400"/>
          </a:xfrm>
          <a:scene3d>
            <a:camera prst="orthographicFront"/>
            <a:lightRig rig="threePt" dir="t">
              <a:rot lat="0" lon="0" rev="0"/>
            </a:lightRig>
          </a:scene3d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fr-FR" dirty="0"/>
              <a:t>Effervescence pendant une dizaine année (1995-2005)</a:t>
            </a:r>
          </a:p>
          <a:p>
            <a:pPr marL="114300" indent="0">
              <a:buNone/>
            </a:pPr>
            <a:endParaRPr lang="fr-FR" dirty="0"/>
          </a:p>
          <a:p>
            <a:r>
              <a:rPr lang="fr-FR" sz="1400" b="1" dirty="0"/>
              <a:t>Publications</a:t>
            </a:r>
            <a:r>
              <a:rPr lang="fr-FR" sz="1400" dirty="0"/>
              <a:t> par des personnalités publiques qui sont consacrées au revenu de base ou qui le mentionne:</a:t>
            </a:r>
            <a:br>
              <a:rPr lang="fr-FR" sz="1400" dirty="0"/>
            </a:br>
            <a:r>
              <a:rPr lang="fr-FR" sz="1300" i="1" dirty="0"/>
              <a:t>La Juste inégalité</a:t>
            </a:r>
            <a:r>
              <a:rPr lang="fr-FR" sz="1300" dirty="0"/>
              <a:t>, Robert </a:t>
            </a:r>
            <a:r>
              <a:rPr lang="fr-FR" sz="1300" dirty="0" err="1"/>
              <a:t>Dutil</a:t>
            </a:r>
            <a:r>
              <a:rPr lang="fr-FR" sz="1300" dirty="0"/>
              <a:t> (1995)</a:t>
            </a:r>
            <a:br>
              <a:rPr lang="fr-FR" sz="1300" dirty="0"/>
            </a:br>
            <a:r>
              <a:rPr lang="fr-FR" sz="1300" i="1" dirty="0"/>
              <a:t>Manifeste pour un revenu de citoyenneté</a:t>
            </a:r>
            <a:r>
              <a:rPr lang="fr-FR" sz="1300" dirty="0"/>
              <a:t>, Michel Bernard et Michel Chartrand (1999)</a:t>
            </a:r>
            <a:br>
              <a:rPr lang="fr-FR" sz="1300" dirty="0"/>
            </a:br>
            <a:r>
              <a:rPr lang="fr-FR" sz="1300" i="1" dirty="0"/>
              <a:t>Passage obligé</a:t>
            </a:r>
            <a:r>
              <a:rPr lang="fr-FR" sz="1300" dirty="0"/>
              <a:t>, Charles </a:t>
            </a:r>
            <a:r>
              <a:rPr lang="fr-FR" sz="1300" dirty="0" err="1"/>
              <a:t>Sirois</a:t>
            </a:r>
            <a:r>
              <a:rPr lang="fr-FR" sz="1300" dirty="0"/>
              <a:t> (1999)</a:t>
            </a:r>
            <a:br>
              <a:rPr lang="fr-FR" sz="1300" dirty="0"/>
            </a:br>
            <a:r>
              <a:rPr lang="fr-FR" sz="1300" i="1" dirty="0"/>
              <a:t>Un revenu garanti pour tous</a:t>
            </a:r>
            <a:r>
              <a:rPr lang="fr-FR" sz="1300" dirty="0"/>
              <a:t>, François Blais (2001)</a:t>
            </a:r>
            <a:br>
              <a:rPr lang="fr-FR" sz="1300" dirty="0"/>
            </a:br>
            <a:r>
              <a:rPr lang="fr-FR" sz="1300" i="1" dirty="0"/>
              <a:t>Effet </a:t>
            </a:r>
            <a:r>
              <a:rPr lang="fr-FR" sz="1300" i="1" dirty="0" err="1"/>
              <a:t>redistributifs</a:t>
            </a:r>
            <a:r>
              <a:rPr lang="fr-FR" sz="1300" i="1" dirty="0"/>
              <a:t> d’un régime d’allocation universelle: une simulation pour le Québec</a:t>
            </a:r>
            <a:r>
              <a:rPr lang="fr-FR" sz="1300" dirty="0"/>
              <a:t>, (2005) A. </a:t>
            </a:r>
            <a:r>
              <a:rPr lang="fr-FR" sz="1300" dirty="0" err="1"/>
              <a:t>Araaar</a:t>
            </a:r>
            <a:r>
              <a:rPr lang="fr-FR" sz="1300" dirty="0"/>
              <a:t>, J.-Y. Duclos et F. Blais</a:t>
            </a:r>
          </a:p>
          <a:p>
            <a:r>
              <a:rPr lang="fr-FR" sz="1400" b="1" dirty="0"/>
              <a:t>Revenu social universel garanti</a:t>
            </a:r>
            <a:r>
              <a:rPr lang="fr-FR" dirty="0"/>
              <a:t/>
            </a:r>
            <a:br>
              <a:rPr lang="fr-FR" dirty="0"/>
            </a:br>
            <a:r>
              <a:rPr lang="fr-FR" sz="1200" i="1" dirty="0"/>
              <a:t>Argumentaire Revenu social</a:t>
            </a:r>
            <a:r>
              <a:rPr lang="fr-FR" sz="1200" dirty="0"/>
              <a:t>, Front des personnes assistées sociales du Québec et Groupe de recherche et de formation sur la pauvreté au Québec (1996 et révisions régulières; dernière: 2017)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4" name="Shape 62">
            <a:extLst>
              <a:ext uri="{FF2B5EF4-FFF2-40B4-BE49-F238E27FC236}">
                <a16:creationId xmlns:a16="http://schemas.microsoft.com/office/drawing/2014/main" xmlns="" id="{0163E3FE-6F6E-C048-9AE7-2F8A4FFBB057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79988" y="4310983"/>
            <a:ext cx="1394275" cy="770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6756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496F760-FD27-4B4D-8F23-E71A9144A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298494"/>
            <a:ext cx="8640000" cy="540000"/>
          </a:xfrm>
        </p:spPr>
        <p:txBody>
          <a:bodyPr anchor="t" anchorCtr="0"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Depuis les années 1990s</a:t>
            </a:r>
            <a:br>
              <a:rPr lang="fr-FR" dirty="0">
                <a:solidFill>
                  <a:srgbClr val="7030A0"/>
                </a:solidFill>
              </a:rPr>
            </a:b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FE9E17E-4D88-3246-9AD8-5F29F00DC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52475"/>
            <a:ext cx="8640000" cy="3416400"/>
          </a:xfrm>
          <a:scene3d>
            <a:camera prst="orthographicFront"/>
            <a:lightRig rig="threePt" dir="t">
              <a:rot lat="0" lon="0" rev="0"/>
            </a:lightRig>
          </a:scene3d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FR" dirty="0"/>
              <a:t>Effervescence pendant une dizaine année (1995-2005), suite</a:t>
            </a:r>
          </a:p>
          <a:p>
            <a:pPr marL="114300" indent="0">
              <a:buNone/>
            </a:pPr>
            <a:endParaRPr lang="fr-FR" dirty="0"/>
          </a:p>
          <a:p>
            <a:r>
              <a:rPr lang="fr-CA" sz="1400" dirty="0"/>
              <a:t>Ignoré ou critiqué aussi, le revenu de base, pendant cette période:</a:t>
            </a:r>
            <a:br>
              <a:rPr lang="fr-CA" sz="1400" dirty="0"/>
            </a:br>
            <a:r>
              <a:rPr lang="fr-CA" sz="1400" dirty="0"/>
              <a:t>ignoré par les deux rapports du </a:t>
            </a:r>
            <a:r>
              <a:rPr lang="fr-CA" sz="1400" b="1" dirty="0"/>
              <a:t>Comité externe de réforme de la sécurité du revenu</a:t>
            </a:r>
            <a:r>
              <a:rPr lang="fr-CA" sz="1400" dirty="0"/>
              <a:t> (1996)</a:t>
            </a:r>
            <a:r>
              <a:rPr lang="fr-CA" sz="1400" b="1" dirty="0"/>
              <a:t/>
            </a:r>
            <a:br>
              <a:rPr lang="fr-CA" sz="1400" b="1" dirty="0"/>
            </a:br>
            <a:r>
              <a:rPr lang="fr-CA" sz="1400" dirty="0"/>
              <a:t>critiqué par François Aubry de la CSN (</a:t>
            </a:r>
            <a:r>
              <a:rPr lang="fr-CA" sz="1400" i="1" dirty="0"/>
              <a:t>L’Allocation universelle, Fondement et Enjeux</a:t>
            </a:r>
            <a:r>
              <a:rPr lang="fr-CA" sz="1400" dirty="0"/>
              <a:t>, 1999) et Sylvie Morel </a:t>
            </a:r>
            <a:r>
              <a:rPr lang="fr-CA" sz="1400" i="1" dirty="0"/>
              <a:t>(L’allocation d’existence: quelques propositions québécoises, 2003),</a:t>
            </a:r>
            <a:r>
              <a:rPr lang="fr-CA" sz="1400" dirty="0"/>
              <a:t> entre autres  </a:t>
            </a:r>
            <a:endParaRPr lang="fr-CA" sz="1400" b="1" dirty="0"/>
          </a:p>
          <a:p>
            <a:r>
              <a:rPr lang="fr-CA" sz="1400" dirty="0"/>
              <a:t>Résultats de cette effervescence:</a:t>
            </a:r>
            <a:br>
              <a:rPr lang="fr-CA" sz="1400" dirty="0"/>
            </a:br>
            <a:r>
              <a:rPr lang="fr-CA" sz="1400" b="1" dirty="0"/>
              <a:t>Loi visant à lutter contre la pauvreté et l’exclusion sociale</a:t>
            </a:r>
            <a:r>
              <a:rPr lang="fr-CA" sz="1400" dirty="0"/>
              <a:t> (2002)</a:t>
            </a:r>
            <a:br>
              <a:rPr lang="fr-CA" sz="1400" dirty="0"/>
            </a:br>
            <a:r>
              <a:rPr lang="fr-CA" sz="1400" dirty="0"/>
              <a:t>(Objectif: </a:t>
            </a:r>
            <a:r>
              <a:rPr lang="fr-CA" sz="1400" i="1" dirty="0"/>
              <a:t>tendre vers un Québec sans pauvreté</a:t>
            </a:r>
            <a:r>
              <a:rPr lang="fr-CA" sz="1400" dirty="0"/>
              <a:t>.)</a:t>
            </a:r>
            <a:br>
              <a:rPr lang="fr-CA" sz="1400" dirty="0"/>
            </a:br>
            <a:r>
              <a:rPr lang="fr-CA" sz="1400" dirty="0"/>
              <a:t>Création du </a:t>
            </a:r>
            <a:r>
              <a:rPr lang="fr-CA" sz="1400" b="1" dirty="0"/>
              <a:t>Comité conseil sur la pauvreté et l’exclusion sociale</a:t>
            </a:r>
            <a:r>
              <a:rPr lang="fr-CA" sz="1400" dirty="0"/>
              <a:t> (2005)</a:t>
            </a:r>
            <a:br>
              <a:rPr lang="fr-CA" sz="1400" dirty="0"/>
            </a:br>
            <a:r>
              <a:rPr lang="fr-CA" sz="1400" dirty="0"/>
              <a:t>3 </a:t>
            </a:r>
            <a:r>
              <a:rPr lang="fr-CA" sz="1400" b="1" dirty="0"/>
              <a:t>plans quinquennaux</a:t>
            </a:r>
            <a:r>
              <a:rPr lang="fr-CA" sz="1400" dirty="0"/>
              <a:t>, depuis. </a:t>
            </a:r>
          </a:p>
        </p:txBody>
      </p:sp>
      <p:pic>
        <p:nvPicPr>
          <p:cNvPr id="4" name="Shape 62">
            <a:extLst>
              <a:ext uri="{FF2B5EF4-FFF2-40B4-BE49-F238E27FC236}">
                <a16:creationId xmlns:a16="http://schemas.microsoft.com/office/drawing/2014/main" xmlns="" id="{0163E3FE-6F6E-C048-9AE7-2F8A4FFBB057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79988" y="4310983"/>
            <a:ext cx="1394275" cy="770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6320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496F760-FD27-4B4D-8F23-E71A9144A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298494"/>
            <a:ext cx="8640000" cy="540000"/>
          </a:xfrm>
        </p:spPr>
        <p:txBody>
          <a:bodyPr anchor="t" anchorCtr="0"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Depuis les années 1990s</a:t>
            </a:r>
            <a:br>
              <a:rPr lang="fr-FR" dirty="0">
                <a:solidFill>
                  <a:srgbClr val="7030A0"/>
                </a:solidFill>
              </a:rPr>
            </a:b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FE9E17E-4D88-3246-9AD8-5F29F00DC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52475"/>
            <a:ext cx="8640000" cy="3158508"/>
          </a:xfrm>
          <a:scene3d>
            <a:camera prst="orthographicFront"/>
            <a:lightRig rig="threePt" dir="t">
              <a:rot lat="0" lon="0" rev="0"/>
            </a:lightRig>
          </a:scene3d>
        </p:spPr>
        <p:txBody>
          <a:bodyPr anchor="ctr" anchorCtr="0">
            <a:noAutofit/>
          </a:bodyPr>
          <a:lstStyle/>
          <a:p>
            <a:pPr marL="114300" indent="0" algn="ctr">
              <a:buNone/>
            </a:pPr>
            <a:r>
              <a:rPr lang="fr-FR" sz="6000" dirty="0"/>
              <a:t>De 2005 à 2015</a:t>
            </a:r>
          </a:p>
          <a:p>
            <a:pPr marL="114300" indent="0" algn="ctr">
              <a:buNone/>
            </a:pPr>
            <a:r>
              <a:rPr lang="fr-FR" sz="6000" dirty="0"/>
              <a:t>Calme plat</a:t>
            </a:r>
          </a:p>
        </p:txBody>
      </p:sp>
      <p:pic>
        <p:nvPicPr>
          <p:cNvPr id="4" name="Shape 62">
            <a:extLst>
              <a:ext uri="{FF2B5EF4-FFF2-40B4-BE49-F238E27FC236}">
                <a16:creationId xmlns:a16="http://schemas.microsoft.com/office/drawing/2014/main" xmlns="" id="{0163E3FE-6F6E-C048-9AE7-2F8A4FFBB057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79988" y="4310983"/>
            <a:ext cx="1394275" cy="770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7604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496F760-FD27-4B4D-8F23-E71A9144A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298494"/>
            <a:ext cx="8640000" cy="540000"/>
          </a:xfrm>
        </p:spPr>
        <p:txBody>
          <a:bodyPr anchor="t" anchorCtr="0"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Derniers développements</a:t>
            </a:r>
            <a:br>
              <a:rPr lang="fr-FR" dirty="0">
                <a:solidFill>
                  <a:srgbClr val="7030A0"/>
                </a:solidFill>
              </a:rPr>
            </a:b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FE9E17E-4D88-3246-9AD8-5F29F00DC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52475"/>
            <a:ext cx="8640000" cy="3416400"/>
          </a:xfrm>
          <a:scene3d>
            <a:camera prst="orthographicFront"/>
            <a:lightRig rig="threePt" dir="t">
              <a:rot lat="0" lon="0" rev="0"/>
            </a:lightRig>
          </a:scene3d>
        </p:spPr>
        <p:txBody>
          <a:bodyPr>
            <a:normAutofit fontScale="92500" lnSpcReduction="20000"/>
          </a:bodyPr>
          <a:lstStyle/>
          <a:p>
            <a:pPr marL="2857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/>
              <a:t>Élection de </a:t>
            </a:r>
            <a:r>
              <a:rPr lang="fr-FR" sz="1600" b="1" dirty="0"/>
              <a:t>François Blais</a:t>
            </a:r>
            <a:r>
              <a:rPr lang="fr-FR" sz="1600" dirty="0"/>
              <a:t> (2014), il est nommé ministre du Travail, de l’Emploi et de la Sécurité sociale du Gouvernement du Québec</a:t>
            </a:r>
          </a:p>
          <a:p>
            <a:pPr marL="2857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/>
              <a:t>Élection de </a:t>
            </a:r>
            <a:r>
              <a:rPr lang="fr-FR" sz="1600" b="1" dirty="0"/>
              <a:t>Jean-Yves Duclos</a:t>
            </a:r>
            <a:r>
              <a:rPr lang="fr-FR" sz="1600" dirty="0"/>
              <a:t> (2015), il est nommé ministre de la Famille, des Enfants et du Développement social du Gouvernement fédéral</a:t>
            </a:r>
          </a:p>
          <a:p>
            <a:pPr marL="2857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/>
              <a:t>Conférence du </a:t>
            </a:r>
            <a:r>
              <a:rPr lang="fr-FR" sz="1600" b="1" dirty="0"/>
              <a:t>BIEN</a:t>
            </a:r>
            <a:r>
              <a:rPr lang="fr-FR" sz="1600" dirty="0"/>
              <a:t> à McGill (2014) et création de Revenu de base Québec (2015)</a:t>
            </a:r>
          </a:p>
          <a:p>
            <a:pPr marL="2857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b="1" dirty="0"/>
              <a:t>Plan d’action d’action gouvernemental pour l’inclusion économique et la participation sociale 2017-2023</a:t>
            </a:r>
            <a:r>
              <a:rPr lang="fr-FR" sz="1600" dirty="0"/>
              <a:t> sous titré: </a:t>
            </a:r>
            <a:r>
              <a:rPr lang="fr-FR" sz="1600" b="1" dirty="0"/>
              <a:t>Un revenu de base pour une société plus juste</a:t>
            </a:r>
          </a:p>
          <a:p>
            <a:pPr marL="2857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b="1" dirty="0"/>
              <a:t>Loi 173</a:t>
            </a:r>
            <a:r>
              <a:rPr lang="fr-FR" sz="1600" dirty="0"/>
              <a:t> visant principalement à instaurer un revenu de base pour des personnes qui présentent des contraintes sévères à l’emploi</a:t>
            </a:r>
          </a:p>
          <a:p>
            <a:pPr marL="2857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/>
              <a:t>Position de Revenu de base Québec sur ces développements récents</a:t>
            </a:r>
          </a:p>
          <a:p>
            <a:pPr marL="114300" indent="0">
              <a:lnSpc>
                <a:spcPct val="100000"/>
              </a:lnSpc>
              <a:buNone/>
            </a:pPr>
            <a:endParaRPr lang="fr-FR" dirty="0"/>
          </a:p>
        </p:txBody>
      </p:sp>
      <p:pic>
        <p:nvPicPr>
          <p:cNvPr id="4" name="Shape 62">
            <a:extLst>
              <a:ext uri="{FF2B5EF4-FFF2-40B4-BE49-F238E27FC236}">
                <a16:creationId xmlns:a16="http://schemas.microsoft.com/office/drawing/2014/main" xmlns="" id="{0163E3FE-6F6E-C048-9AE7-2F8A4FFBB057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79988" y="4310983"/>
            <a:ext cx="1394275" cy="770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075013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2665</TotalTime>
  <Words>398</Words>
  <Application>Microsoft Macintosh PowerPoint</Application>
  <PresentationFormat>On-screen Show (16:9)</PresentationFormat>
  <Paragraphs>39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Simple Light</vt:lpstr>
      <vt:lpstr>Le débat sur le revenu de base au Québec  comment il s’inscrit dans celui qui a cours en Amérique du Nord NABIG 2018</vt:lpstr>
      <vt:lpstr>Bref historique de l’idée au Québec</vt:lpstr>
      <vt:lpstr>Avant les années 1990s </vt:lpstr>
      <vt:lpstr>Depuis les années 1990s </vt:lpstr>
      <vt:lpstr>Depuis les années 1990s </vt:lpstr>
      <vt:lpstr>Depuis les années 1990s </vt:lpstr>
      <vt:lpstr>Derniers développements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Rencontre régionale du RQIIAC 22 mars 2018</dc:title>
  <dc:creator>X240</dc:creator>
  <cp:lastModifiedBy>Michael  Howard</cp:lastModifiedBy>
  <cp:revision>40</cp:revision>
  <cp:lastPrinted>2018-03-26T17:55:10Z</cp:lastPrinted>
  <dcterms:modified xsi:type="dcterms:W3CDTF">2019-01-19T23:29:16Z</dcterms:modified>
</cp:coreProperties>
</file>