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60" r:id="rId4"/>
    <p:sldId id="259" r:id="rId5"/>
    <p:sldId id="261" r:id="rId6"/>
    <p:sldId id="262" r:id="rId7"/>
    <p:sldId id="264" r:id="rId8"/>
    <p:sldId id="269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30AB0-4FFA-4070-BB6D-110D19A1F42E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03978-D415-46F6-A316-D0EEE0AE82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45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03978-D415-46F6-A316-D0EEE0AE82D5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44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Master" Target="../slideMasters/slideMaster2.xml"/><Relationship Id="rId3" Type="http://schemas.openxmlformats.org/officeDocument/2006/relationships/slide" Target="../slides/sl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16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88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000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6534" y="1049338"/>
            <a:ext cx="7882465" cy="618595"/>
          </a:xfrm>
          <a:prstGeom prst="rect">
            <a:avLst/>
          </a:prstGeom>
        </p:spPr>
        <p:txBody>
          <a:bodyPr vert="horz" lIns="0"/>
          <a:lstStyle>
            <a:lvl1pPr algn="l">
              <a:defRPr b="1">
                <a:solidFill>
                  <a:srgbClr val="512909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3468" y="1701802"/>
            <a:ext cx="5232400" cy="473073"/>
          </a:xfrm>
          <a:prstGeom prst="rect">
            <a:avLst/>
          </a:prstGeom>
        </p:spPr>
        <p:txBody>
          <a:bodyPr lIns="0"/>
          <a:lstStyle>
            <a:lvl1pPr marL="0" indent="0">
              <a:buFont typeface="Arial"/>
              <a:buNone/>
              <a:defRPr sz="2800" baseline="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subtitles:</a:t>
            </a:r>
          </a:p>
          <a:p>
            <a:pPr lvl="0"/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643468" y="2273565"/>
            <a:ext cx="5232400" cy="2447132"/>
          </a:xfrm>
          <a:prstGeom prst="rect">
            <a:avLst/>
          </a:prstGeom>
        </p:spPr>
        <p:txBody>
          <a:bodyPr lIns="0"/>
          <a:lstStyle>
            <a:lvl1pPr marL="285750" indent="-285750">
              <a:buFont typeface="Arial"/>
              <a:buChar char="•"/>
              <a:defRPr sz="1800" baseline="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 bullets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0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" y="0"/>
            <a:ext cx="9141524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9144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96" y="4724400"/>
            <a:ext cx="914162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4800600"/>
            <a:ext cx="6858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943600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6328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srgbClr val="E5E8E8"/>
              </a:solidFill>
            </a:endParaRP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2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/>
          <p:nvPr/>
        </p:nvSpPr>
        <p:spPr bwMode="ltGray">
          <a:xfrm>
            <a:off x="1" y="0"/>
            <a:ext cx="9141620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2"/>
          <p:cNvSpPr/>
          <p:nvPr/>
        </p:nvSpPr>
        <p:spPr bwMode="white">
          <a:xfrm>
            <a:off x="-1" y="4114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60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>
              <a:solidFill>
                <a:srgbClr val="E5E8E8"/>
              </a:solidFill>
            </a:endParaRP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08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0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7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7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6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8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6558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>
              <a:solidFill>
                <a:srgbClr val="263050"/>
              </a:solidFill>
            </a:endParaRPr>
          </a:p>
        </p:txBody>
      </p:sp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263050"/>
                </a:solidFill>
              </a:rPr>
              <a:pPr/>
              <a:t>19-01-19</a:t>
            </a:fld>
            <a:endParaRPr>
              <a:solidFill>
                <a:srgbClr val="263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5"/>
            <a:ext cx="24003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61" y="685800"/>
            <a:ext cx="542925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7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5"/>
            <a:ext cx="24003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>
                <a:solidFill>
                  <a:srgbClr val="263050"/>
                </a:solidFill>
              </a:rPr>
              <a:pPr/>
              <a:t>19-01-19</a:t>
            </a:fld>
            <a:endParaRPr>
              <a:solidFill>
                <a:srgbClr val="263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1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411" y="2362200"/>
            <a:ext cx="24003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2411" y="4355592"/>
            <a:ext cx="24003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6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3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4638"/>
            <a:ext cx="19716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4638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E5E8E8"/>
              </a:solidFill>
            </a:endParaRP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>
                <a:solidFill>
                  <a:srgbClr val="E5E8E8"/>
                </a:solidFill>
              </a:rPr>
              <a:pPr/>
              <a:t>19-01-19</a:t>
            </a:fld>
            <a:endParaRPr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78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ONUT BASE SECTION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2146277" y="157957"/>
            <a:ext cx="4862384" cy="64831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6585" y="2935629"/>
            <a:ext cx="3906251" cy="92782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95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dots"/>
          <p:cNvSpPr>
            <a:spLocks noChangeAspect="1"/>
          </p:cNvSpPr>
          <p:nvPr userDrawn="1"/>
        </p:nvSpPr>
        <p:spPr>
          <a:xfrm>
            <a:off x="2586583" y="745029"/>
            <a:ext cx="3981768" cy="5309025"/>
          </a:xfrm>
          <a:prstGeom prst="ellipse">
            <a:avLst/>
          </a:prstGeom>
          <a:noFill/>
          <a:ln w="184150" cap="rnd" cmpd="sng" algn="ctr">
            <a:solidFill>
              <a:schemeClr val="accent4"/>
            </a:solidFill>
            <a:prstDash val="sysDot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3989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14300"/>
            <a:ext cx="9144000" cy="1409700"/>
          </a:xfrm>
          <a:prstGeom prst="rect">
            <a:avLst/>
          </a:prstGeom>
          <a:solidFill>
            <a:srgbClr val="FC6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9144000" cy="940158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3168" y="2"/>
            <a:ext cx="7886700" cy="9418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3104" y="940186"/>
            <a:ext cx="7886700" cy="571499"/>
          </a:xfrm>
        </p:spPr>
        <p:txBody>
          <a:bodyPr anchor="ctr"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91440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137160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182880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Multiply 9">
            <a:hlinkClick r:id="rId3" action="ppaction://hlinksldjump"/>
          </p:cNvPr>
          <p:cNvSpPr/>
          <p:nvPr userDrawn="1"/>
        </p:nvSpPr>
        <p:spPr>
          <a:xfrm>
            <a:off x="8674508" y="994298"/>
            <a:ext cx="342900" cy="457200"/>
          </a:xfrm>
          <a:prstGeom prst="mathMultiply">
            <a:avLst>
              <a:gd name="adj1" fmla="val 16678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1"/>
          </p:nvPr>
        </p:nvSpPr>
        <p:spPr>
          <a:xfrm>
            <a:off x="135745" y="1684338"/>
            <a:ext cx="4664869" cy="4932362"/>
          </a:xfrm>
        </p:spPr>
        <p:txBody>
          <a:bodyPr>
            <a:normAutofit/>
          </a:bodyPr>
          <a:lstStyle>
            <a:lvl1pPr marL="228600" indent="-228600">
              <a:buClr>
                <a:srgbClr val="FC6D4B"/>
              </a:buClr>
              <a:buFont typeface="Wingdings" panose="05000000000000000000" pitchFamily="2" charset="2"/>
              <a:buChar char="§"/>
              <a:defRPr sz="24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>
              <a:buClr>
                <a:srgbClr val="FC6D4B"/>
              </a:buClr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>
                <a:srgbClr val="FC6D4B"/>
              </a:buClr>
              <a:buFont typeface="Wingdings" panose="05000000000000000000" pitchFamily="2" charset="2"/>
              <a:buChar char="§"/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>
                <a:srgbClr val="FC6D4B"/>
              </a:buClr>
              <a:buFont typeface="Wingdings" panose="05000000000000000000" pitchFamily="2" charset="2"/>
              <a:buChar char="§"/>
              <a:defRPr sz="16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FC6D4B"/>
              </a:buClr>
              <a:buFont typeface="Wingdings" panose="05000000000000000000" pitchFamily="2" charset="2"/>
              <a:buChar char="§"/>
              <a:defRPr sz="16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647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775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43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778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34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51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70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53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21C8-B791-44B2-819F-ED7D937BE61C}" type="datetimeFigureOut">
              <a:rPr lang="en-CA" smtClean="0"/>
              <a:t>19-01-19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7800-3531-4A10-9E98-378B051AEE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5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901957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Rectangle 3"/>
          <p:cNvSpPr/>
          <p:nvPr/>
        </p:nvSpPr>
        <p:spPr bwMode="ltGray">
          <a:xfrm>
            <a:off x="1192" y="6583680"/>
            <a:ext cx="9141620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14494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5E8E8"/>
              </a:solidFill>
            </a:endParaRPr>
          </a:p>
        </p:txBody>
      </p:sp>
      <p:sp>
        <p:nvSpPr>
          <p:cNvPr id="8" name="Rectangle 5"/>
          <p:cNvSpPr/>
          <p:nvPr/>
        </p:nvSpPr>
        <p:spPr bwMode="white">
          <a:xfrm>
            <a:off x="1192" y="65836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6656832" y="6614494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>
                <a:solidFill>
                  <a:srgbClr val="E5E8E8"/>
                </a:solidFill>
              </a:rPr>
              <a:pPr/>
              <a:t>19-01-19</a:t>
            </a:fld>
            <a:endParaRPr lang="en-US">
              <a:solidFill>
                <a:srgbClr val="E5E8E8"/>
              </a:solidFill>
            </a:endParaRP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658100" y="6614494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>
                <a:solidFill>
                  <a:srgbClr val="E5E8E8"/>
                </a:solidFill>
              </a:rPr>
              <a:pPr/>
              <a:t>‹#›</a:t>
            </a:fld>
            <a:endParaRPr lang="en-US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4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irc.inuvialuit.com/news/irc-provides-distribution-payments-beneficiari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10"/>
          </a:xfrm>
        </p:spPr>
        <p:txBody>
          <a:bodyPr/>
          <a:lstStyle/>
          <a:p>
            <a:r>
              <a:rPr lang="en-CA" dirty="0"/>
              <a:t>Politics and Practicalities of </a:t>
            </a:r>
            <a:br>
              <a:rPr lang="en-CA" dirty="0"/>
            </a:br>
            <a:r>
              <a:rPr lang="en-CA" dirty="0"/>
              <a:t>Basic Income </a:t>
            </a:r>
            <a:br>
              <a:rPr lang="en-CA" dirty="0"/>
            </a:br>
            <a:r>
              <a:rPr lang="en-CA" dirty="0"/>
              <a:t>in Australia and Canada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76864" cy="2351112"/>
          </a:xfrm>
        </p:spPr>
        <p:txBody>
          <a:bodyPr>
            <a:normAutofit/>
          </a:bodyPr>
          <a:lstStyle/>
          <a:p>
            <a:r>
              <a:rPr lang="en-CA" dirty="0"/>
              <a:t>Sid Frankel, University of Manitoba</a:t>
            </a:r>
          </a:p>
          <a:p>
            <a:r>
              <a:rPr lang="en-CA" dirty="0"/>
              <a:t>Jim Mulvale, University of Manitoba</a:t>
            </a:r>
          </a:p>
          <a:p>
            <a:r>
              <a:rPr lang="en-CA" dirty="0"/>
              <a:t>Jennifer Mays, Queensland University </a:t>
            </a:r>
          </a:p>
          <a:p>
            <a:r>
              <a:rPr lang="en-CA" dirty="0"/>
              <a:t>of Technology</a:t>
            </a:r>
          </a:p>
        </p:txBody>
      </p:sp>
    </p:spTree>
    <p:extLst>
      <p:ext uri="{BB962C8B-B14F-4D97-AF65-F5344CB8AC3E}">
        <p14:creationId xmlns:p14="http://schemas.microsoft.com/office/powerpoint/2010/main" val="299403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132320" cy="720080"/>
          </a:xfrm>
        </p:spPr>
        <p:txBody>
          <a:bodyPr/>
          <a:lstStyle/>
          <a:p>
            <a:r>
              <a:rPr lang="en-US"/>
              <a:t>Political context in 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484785"/>
            <a:ext cx="7132320" cy="5112568"/>
          </a:xfrm>
        </p:spPr>
        <p:txBody>
          <a:bodyPr>
            <a:noAutofit/>
          </a:bodyPr>
          <a:lstStyle/>
          <a:p>
            <a:r>
              <a:rPr lang="en-US" sz="1600" dirty="0"/>
              <a:t>Modern liberal welfare state: </a:t>
            </a:r>
            <a:r>
              <a:rPr lang="en-US" sz="1600" dirty="0" err="1"/>
              <a:t>residualist</a:t>
            </a:r>
            <a:r>
              <a:rPr lang="en-US" sz="1600" dirty="0"/>
              <a:t>, non-contributory and needs-based entitlement. Provision is via taxation revenue</a:t>
            </a:r>
          </a:p>
          <a:p>
            <a:r>
              <a:rPr lang="en-US" sz="1600" dirty="0"/>
              <a:t>Endurance of neo-liberal policies – erosion of collective benefits and sense of entitlement</a:t>
            </a:r>
          </a:p>
          <a:p>
            <a:r>
              <a:rPr lang="en-AU" sz="1600" dirty="0"/>
              <a:t>Australia’s poverty rate has markedly risen above the OECD average (11.3%) with 14.4 per cent of Australians living in (relative) poverty (ACOSS 38; </a:t>
            </a:r>
            <a:r>
              <a:rPr lang="en-AU" sz="1600" dirty="0" err="1"/>
              <a:t>Alvaredo</a:t>
            </a:r>
            <a:r>
              <a:rPr lang="en-AU" sz="1600" dirty="0"/>
              <a:t> et al. 5)</a:t>
            </a:r>
            <a:endParaRPr lang="en-US" sz="1600" dirty="0"/>
          </a:p>
          <a:p>
            <a:pPr lvl="1"/>
            <a:r>
              <a:rPr lang="en-US" sz="1600" dirty="0"/>
              <a:t>2.99 million people (13.3% of the total Australian population of 24 million) experiencing significant poverty and extreme financial hardship (Bowman et al. 2017)</a:t>
            </a:r>
          </a:p>
          <a:p>
            <a:pPr lvl="1"/>
            <a:r>
              <a:rPr lang="en-US" sz="1600" dirty="0"/>
              <a:t>Approximately 57.3% people who live in poverty, also rely on a pension or allowance as the predominant source of income</a:t>
            </a:r>
          </a:p>
          <a:p>
            <a:pPr lvl="1"/>
            <a:r>
              <a:rPr lang="en-AU" sz="1600" dirty="0"/>
              <a:t>Income support system of benefits paid by governments are inadequate (payment rate is under the poverty line) (</a:t>
            </a:r>
            <a:r>
              <a:rPr lang="en-AU" sz="1600" dirty="0" err="1"/>
              <a:t>Whiteford</a:t>
            </a:r>
            <a:r>
              <a:rPr lang="en-AU" sz="1600" dirty="0"/>
              <a:t>, 2011)</a:t>
            </a:r>
          </a:p>
          <a:p>
            <a:pPr lvl="1"/>
            <a:r>
              <a:rPr lang="en-US" sz="1600" dirty="0"/>
              <a:t>Increased working poor due to erosion of wages over time (Bowman et al. 2017)</a:t>
            </a:r>
            <a:endParaRPr lang="en-AU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669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Political context in 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/>
              <a:t>Yet, Australia’s overall welfare expenditure remains persistently well below the OECD average</a:t>
            </a:r>
          </a:p>
          <a:p>
            <a:r>
              <a:rPr lang="en-AU" dirty="0"/>
              <a:t>Results in higher levels of economic insecurity, </a:t>
            </a:r>
            <a:r>
              <a:rPr lang="en-AU" dirty="0" err="1"/>
              <a:t>precarity</a:t>
            </a:r>
            <a:r>
              <a:rPr lang="en-AU" dirty="0"/>
              <a:t> and increased income inequality over time associated with labour market restructuring, rise of automation in conjunction with decline in full-time jobs as a proportion of the labour market, increase in casual employment, and rise in long-term unemployment (</a:t>
            </a:r>
            <a:r>
              <a:rPr lang="en-AU" dirty="0" err="1"/>
              <a:t>Whiteford</a:t>
            </a:r>
            <a:r>
              <a:rPr lang="en-AU" dirty="0"/>
              <a:t> 55)</a:t>
            </a:r>
            <a:endParaRPr lang="en-US" dirty="0"/>
          </a:p>
          <a:p>
            <a:r>
              <a:rPr lang="en-US" dirty="0"/>
              <a:t>System of income support targeting and greater conditionality in Australia is exacerbating income inequalities and economic insecurity</a:t>
            </a:r>
          </a:p>
          <a:p>
            <a:r>
              <a:rPr lang="en-US" dirty="0"/>
              <a:t>Crisis tendencies: reliance on free-market solutions led to shrinking public service and welfare sector; funding directed to private sector (consultancies, outsourcing – </a:t>
            </a:r>
            <a:r>
              <a:rPr lang="en-US" dirty="0" err="1"/>
              <a:t>Centrelink</a:t>
            </a:r>
            <a:r>
              <a:rPr lang="en-US" dirty="0"/>
              <a:t> call </a:t>
            </a:r>
            <a:r>
              <a:rPr lang="en-US" dirty="0" err="1"/>
              <a:t>centres</a:t>
            </a:r>
            <a:r>
              <a:rPr lang="en-US" dirty="0"/>
              <a:t>, health and education)</a:t>
            </a:r>
          </a:p>
          <a:p>
            <a:r>
              <a:rPr lang="en-US" dirty="0"/>
              <a:t>Reinvigorated calls for a basic income proposal in Australia given the crisis tendencies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6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Political Landscape is Shifting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While the current liberal national government is seeking to embed free-market and austerity solutions</a:t>
            </a:r>
          </a:p>
          <a:p>
            <a:r>
              <a:rPr lang="en-US" sz="1600" dirty="0"/>
              <a:t>In contrast the Australian public perception of neoliberal policies is changing </a:t>
            </a:r>
          </a:p>
          <a:p>
            <a:pPr lvl="1"/>
            <a:r>
              <a:rPr lang="en-US" sz="1600" dirty="0"/>
              <a:t>Targeted approaches seen as ‘archaic’</a:t>
            </a:r>
          </a:p>
          <a:p>
            <a:pPr lvl="1"/>
            <a:r>
              <a:rPr lang="en-US" sz="1600" dirty="0"/>
              <a:t>Levels of insecure employment; low, stagnating and declining wages and greater economic insecurity</a:t>
            </a:r>
          </a:p>
          <a:p>
            <a:pPr lvl="1"/>
            <a:r>
              <a:rPr lang="en-US" sz="1600" dirty="0"/>
              <a:t>Higher levels of poverty and inequality-people are doing it tough</a:t>
            </a:r>
          </a:p>
          <a:p>
            <a:pPr lvl="2"/>
            <a:r>
              <a:rPr lang="en-US" dirty="0"/>
              <a:t>People on </a:t>
            </a:r>
            <a:r>
              <a:rPr lang="en-US" dirty="0" err="1"/>
              <a:t>Newstart</a:t>
            </a:r>
            <a:r>
              <a:rPr lang="en-US" dirty="0"/>
              <a:t> (unemployment) Allowance are left with $17 for the fortnight once bills are paid</a:t>
            </a:r>
          </a:p>
          <a:p>
            <a:r>
              <a:rPr lang="en-US" sz="1600" dirty="0"/>
              <a:t>Public would rather pay higher taxes for quality essential public services, but corporations and high income earners have to pay their fair share (Hetherington, 2016)</a:t>
            </a:r>
          </a:p>
          <a:p>
            <a:r>
              <a:rPr lang="en-US" sz="1600" dirty="0"/>
              <a:t>People want a basic income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06224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Acts of resistance and proposing alternative solutions can bring about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Rethinking traditional welfare responses to poverty and economic security in Australia and internationally</a:t>
            </a:r>
          </a:p>
          <a:p>
            <a:r>
              <a:rPr lang="en-US" sz="3200" dirty="0"/>
              <a:t>Role of basic income in improving welfare state conditions for effective social work practice through promoting autonomy and cultural justice </a:t>
            </a: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77151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6534" y="1049338"/>
            <a:ext cx="7882465" cy="893762"/>
          </a:xfrm>
        </p:spPr>
        <p:txBody>
          <a:bodyPr/>
          <a:lstStyle/>
          <a:p>
            <a:r>
              <a:rPr lang="en-US" sz="2800" dirty="0"/>
              <a:t>Politics in Canada – Building Political Support for BI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611560" y="1916832"/>
            <a:ext cx="7674055" cy="4798268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en-US" sz="2000" i="1" dirty="0"/>
          </a:p>
          <a:p>
            <a:pPr marL="0" lvl="0" indent="0">
              <a:buNone/>
            </a:pPr>
            <a:r>
              <a:rPr lang="en-US" sz="8000" i="1" dirty="0">
                <a:latin typeface="+mn-lt"/>
              </a:rPr>
              <a:t>Mobilizing Key Constituencies:</a:t>
            </a:r>
          </a:p>
          <a:p>
            <a:pPr marL="0" lvl="0" indent="0">
              <a:buNone/>
            </a:pPr>
            <a:endParaRPr lang="en-US" sz="8000" dirty="0"/>
          </a:p>
          <a:p>
            <a:pPr marL="0" lvl="0" indent="0">
              <a:buNone/>
            </a:pPr>
            <a:r>
              <a:rPr lang="en-US" sz="8000" dirty="0"/>
              <a:t>social policy advocacy organizations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dirty="0"/>
              <a:t>Caledon Institute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dirty="0"/>
              <a:t>Canadian Centre for Policy Alternatives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dirty="0"/>
              <a:t>Campaign 2000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dirty="0"/>
              <a:t>Canadian Association for Social Workers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dirty="0"/>
              <a:t>LEAP Manifesto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i="1" dirty="0">
                <a:sym typeface="Wingdings" panose="05000000000000000000" pitchFamily="2" charset="2"/>
              </a:rPr>
              <a:t>pivotal role of </a:t>
            </a:r>
            <a:r>
              <a:rPr lang="en-US" sz="8000" i="1" dirty="0" err="1">
                <a:sym typeface="Wingdings" panose="05000000000000000000" pitchFamily="2" charset="2"/>
              </a:rPr>
              <a:t>BICN</a:t>
            </a:r>
            <a:r>
              <a:rPr lang="en-US" sz="8000" i="1" dirty="0">
                <a:sym typeface="Wingdings" panose="05000000000000000000" pitchFamily="2" charset="2"/>
              </a:rPr>
              <a:t> and its provincial and local affiliates since 2008</a:t>
            </a:r>
          </a:p>
          <a:p>
            <a:pPr marL="0" indent="0">
              <a:buNone/>
            </a:pPr>
            <a:endParaRPr lang="en-US" sz="8800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070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4" y="692696"/>
            <a:ext cx="8193938" cy="936104"/>
          </a:xfrm>
        </p:spPr>
        <p:txBody>
          <a:bodyPr>
            <a:noAutofit/>
          </a:bodyPr>
          <a:lstStyle/>
          <a:p>
            <a:r>
              <a:rPr lang="en-CA" sz="2800" dirty="0"/>
              <a:t>Politics in Canada – Building Political Support (cont’d)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43468" y="1701803"/>
            <a:ext cx="112108" cy="71014"/>
          </a:xfrm>
        </p:spPr>
        <p:txBody>
          <a:bodyPr>
            <a:normAutofit fontScale="25000" lnSpcReduction="20000"/>
          </a:bodyPr>
          <a:lstStyle/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611560" y="1772816"/>
            <a:ext cx="7960980" cy="425177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800" dirty="0"/>
              <a:t>Indigenous voices and </a:t>
            </a:r>
            <a:r>
              <a:rPr lang="en-US" sz="8800" dirty="0" err="1"/>
              <a:t>UBI</a:t>
            </a:r>
            <a:r>
              <a:rPr lang="en-US" sz="8800" dirty="0"/>
              <a:t> 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dirty="0"/>
              <a:t>Legitimate wariness among some Indigenous leaders about welfare as an instrument of colonialism and oppression </a:t>
            </a:r>
          </a:p>
          <a:p>
            <a:pPr marL="1657350" lvl="3" indent="-571500">
              <a:buFont typeface="Wingdings" panose="05000000000000000000" pitchFamily="2" charset="2"/>
              <a:buChar char="§"/>
            </a:pPr>
            <a:r>
              <a:rPr lang="en-US" sz="8000" dirty="0" err="1"/>
              <a:t>Ovide</a:t>
            </a:r>
            <a:r>
              <a:rPr lang="en-US" sz="8000" dirty="0"/>
              <a:t> </a:t>
            </a:r>
            <a:r>
              <a:rPr lang="en-US" sz="8000" dirty="0" err="1"/>
              <a:t>Mercredi’s</a:t>
            </a:r>
            <a:r>
              <a:rPr lang="en-US" sz="8000" dirty="0"/>
              <a:t> address to the 2011 </a:t>
            </a:r>
            <a:r>
              <a:rPr lang="en-US" sz="8000" dirty="0" err="1"/>
              <a:t>NABIG</a:t>
            </a:r>
            <a:r>
              <a:rPr lang="en-US" sz="8000" dirty="0"/>
              <a:t> Congress in New York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dirty="0"/>
              <a:t>Annuity payments in Numbered treaties as a potential building block</a:t>
            </a:r>
          </a:p>
          <a:p>
            <a:pPr marL="1200150" lvl="2" indent="-571500">
              <a:buFont typeface="Wingdings" panose="05000000000000000000" pitchFamily="2" charset="2"/>
              <a:buChar char="§"/>
            </a:pPr>
            <a:r>
              <a:rPr lang="en-US" sz="8000" dirty="0"/>
              <a:t>Dividend payments under modern land claims agreements </a:t>
            </a:r>
          </a:p>
          <a:p>
            <a:pPr marL="1657350" lvl="3" indent="-571500">
              <a:buFont typeface="Wingdings" panose="05000000000000000000" pitchFamily="2" charset="2"/>
              <a:buChar char="§"/>
            </a:pPr>
            <a:r>
              <a:rPr lang="en-US" sz="8000" dirty="0"/>
              <a:t>e.g. </a:t>
            </a:r>
            <a:r>
              <a:rPr lang="en-US" sz="8000" dirty="0">
                <a:hlinkClick r:id="rId2"/>
              </a:rPr>
              <a:t>Inuvialuit Regional Corporation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3534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893762"/>
          </a:xfrm>
        </p:spPr>
        <p:txBody>
          <a:bodyPr>
            <a:normAutofit/>
          </a:bodyPr>
          <a:lstStyle/>
          <a:p>
            <a:r>
              <a:rPr lang="en-US" sz="2800" dirty="0"/>
              <a:t>Politics in Canada – Building Political Support (cont’d)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643467" y="1943100"/>
            <a:ext cx="7674055" cy="394774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3600" i="1" dirty="0"/>
              <a:t>Mobilizing Key Constituencies (cont’d):</a:t>
            </a:r>
          </a:p>
          <a:p>
            <a:pPr marL="742950" lvl="1" indent="-571500">
              <a:buFont typeface="Wingdings" panose="05000000000000000000" pitchFamily="2" charset="2"/>
              <a:buChar char="§"/>
            </a:pPr>
            <a:r>
              <a:rPr lang="en-US" sz="3800" dirty="0">
                <a:latin typeface="+mj-lt"/>
              </a:rPr>
              <a:t>Support from the </a:t>
            </a:r>
            <a:r>
              <a:rPr lang="en-US" sz="3800" dirty="0" err="1">
                <a:latin typeface="+mj-lt"/>
              </a:rPr>
              <a:t>labour</a:t>
            </a:r>
            <a:r>
              <a:rPr lang="en-US" sz="3800" dirty="0">
                <a:latin typeface="+mj-lt"/>
              </a:rPr>
              <a:t> movement in an age of precarious employment?</a:t>
            </a:r>
          </a:p>
          <a:p>
            <a:pPr marL="742950" lvl="1" indent="-571500">
              <a:buFont typeface="Wingdings" panose="05000000000000000000" pitchFamily="2" charset="2"/>
              <a:buChar char="§"/>
            </a:pPr>
            <a:r>
              <a:rPr lang="en-US" sz="3800" dirty="0">
                <a:latin typeface="+mj-lt"/>
              </a:rPr>
              <a:t>Interest in </a:t>
            </a:r>
            <a:r>
              <a:rPr lang="en-US" sz="3800" dirty="0" err="1">
                <a:latin typeface="+mj-lt"/>
              </a:rPr>
              <a:t>UBI</a:t>
            </a:r>
            <a:r>
              <a:rPr lang="en-US" sz="3800" dirty="0">
                <a:latin typeface="+mj-lt"/>
              </a:rPr>
              <a:t> in the Information Technology sector</a:t>
            </a:r>
          </a:p>
          <a:p>
            <a:pPr marL="742950" lvl="1" indent="-571500">
              <a:buFont typeface="Wingdings" panose="05000000000000000000" pitchFamily="2" charset="2"/>
              <a:buChar char="§"/>
            </a:pPr>
            <a:r>
              <a:rPr lang="en-US" sz="3800" dirty="0">
                <a:latin typeface="+mj-lt"/>
              </a:rPr>
              <a:t>The environmental movement and basic income</a:t>
            </a:r>
          </a:p>
        </p:txBody>
      </p:sp>
    </p:spTree>
    <p:extLst>
      <p:ext uri="{BB962C8B-B14F-4D97-AF65-F5344CB8AC3E}">
        <p14:creationId xmlns:p14="http://schemas.microsoft.com/office/powerpoint/2010/main" val="1507088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882465" cy="1122361"/>
          </a:xfrm>
        </p:spPr>
        <p:txBody>
          <a:bodyPr>
            <a:normAutofit/>
          </a:bodyPr>
          <a:lstStyle/>
          <a:p>
            <a:r>
              <a:rPr lang="en-US" sz="3200" dirty="0"/>
              <a:t>Political Parties and Support for BI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79512" y="1412776"/>
            <a:ext cx="8277385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/>
              <a:t>Federal level:</a:t>
            </a:r>
          </a:p>
          <a:p>
            <a:r>
              <a:rPr lang="en-US" sz="2400" dirty="0"/>
              <a:t>Liberal Party of Canada</a:t>
            </a:r>
          </a:p>
          <a:p>
            <a:r>
              <a:rPr lang="en-US" sz="2400" dirty="0"/>
              <a:t>New Democratic Party</a:t>
            </a:r>
          </a:p>
          <a:p>
            <a:r>
              <a:rPr lang="en-US" sz="2400" dirty="0"/>
              <a:t>Green Party of Canada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Provincial level: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Ontario (Liberal)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British Columbia (NDP with Green support)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Debate and recent developments in Québec</a:t>
            </a:r>
          </a:p>
        </p:txBody>
      </p:sp>
    </p:spTree>
    <p:extLst>
      <p:ext uri="{BB962C8B-B14F-4D97-AF65-F5344CB8AC3E}">
        <p14:creationId xmlns:p14="http://schemas.microsoft.com/office/powerpoint/2010/main" val="36666292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0001084.potx" id="{22E7A37F-2161-4E4B-A340-BF7CA314E3E5}" vid="{F2416EA9-E215-4704-9EB2-B7658E7031A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685</Words>
  <Application>Microsoft Macintosh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Banded Design Blue 16x9</vt:lpstr>
      <vt:lpstr>Politics and Practicalities of  Basic Income  in Australia and Canada</vt:lpstr>
      <vt:lpstr>Political context in Australia</vt:lpstr>
      <vt:lpstr>Political context in Australia</vt:lpstr>
      <vt:lpstr>Political Landscape is Shifting</vt:lpstr>
      <vt:lpstr>Acts of resistance and proposing alternative solutions can bring about change</vt:lpstr>
      <vt:lpstr>Politics in Canada – Building Political Support for BI</vt:lpstr>
      <vt:lpstr>Politics in Canada – Building Political Support (cont’d)</vt:lpstr>
      <vt:lpstr>Politics in Canada – Building Political Support (cont’d)</vt:lpstr>
      <vt:lpstr>Political Parties and Support for BI</vt:lpstr>
    </vt:vector>
  </TitlesOfParts>
  <Company>University of Manitoba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Mulvale</dc:creator>
  <cp:lastModifiedBy>Michael  Howard</cp:lastModifiedBy>
  <cp:revision>14</cp:revision>
  <dcterms:created xsi:type="dcterms:W3CDTF">2018-05-26T03:13:00Z</dcterms:created>
  <dcterms:modified xsi:type="dcterms:W3CDTF">2019-01-19T23:21:33Z</dcterms:modified>
</cp:coreProperties>
</file>