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289" r:id="rId4"/>
    <p:sldId id="286" r:id="rId5"/>
    <p:sldId id="288" r:id="rId6"/>
    <p:sldId id="290" r:id="rId7"/>
    <p:sldId id="291" r:id="rId8"/>
    <p:sldId id="274" r:id="rId9"/>
    <p:sldId id="292" r:id="rId10"/>
    <p:sldId id="259" r:id="rId11"/>
    <p:sldId id="264" r:id="rId12"/>
    <p:sldId id="263" r:id="rId13"/>
    <p:sldId id="269" r:id="rId14"/>
    <p:sldId id="270" r:id="rId15"/>
    <p:sldId id="294" r:id="rId16"/>
    <p:sldId id="265" r:id="rId17"/>
    <p:sldId id="310" r:id="rId18"/>
    <p:sldId id="330" r:id="rId19"/>
    <p:sldId id="329" r:id="rId20"/>
    <p:sldId id="311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Brascoupe" initials="SB" lastIdx="0" clrIdx="0">
    <p:extLst/>
  </p:cmAuthor>
  <p:cmAuthor id="2" name="Liz Mulholland" initials="LM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F2A"/>
    <a:srgbClr val="0066A1"/>
    <a:srgbClr val="002244"/>
    <a:srgbClr val="F8F8F8"/>
    <a:srgbClr val="F0AB00"/>
    <a:srgbClr val="6AADE4"/>
    <a:srgbClr val="82786F"/>
    <a:srgbClr val="C1BB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5501" autoAdjust="0"/>
  </p:normalViewPr>
  <p:slideViewPr>
    <p:cSldViewPr snapToGrid="0">
      <p:cViewPr varScale="1">
        <p:scale>
          <a:sx n="67" d="100"/>
          <a:sy n="67" d="100"/>
        </p:scale>
        <p:origin x="-128" y="-5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0"/>
    </p:cViewPr>
  </p:sorterViewPr>
  <p:notesViewPr>
    <p:cSldViewPr snapToGrid="0">
      <p:cViewPr varScale="1">
        <p:scale>
          <a:sx n="67" d="100"/>
          <a:sy n="67" d="100"/>
        </p:scale>
        <p:origin x="18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D2AF6-0B5F-441F-9C6F-9F8B6EBFA267}" type="datetimeFigureOut">
              <a:rPr lang="en-US" smtClean="0"/>
              <a:t>19-01-18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CBD18-B7E7-438B-9328-B3C1D360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6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9795A5-F72B-4A19-8A06-4E4995BB6A6A}" type="datetimeFigureOut">
              <a:rPr lang="en-US" smtClean="0"/>
              <a:t>19-01-18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093025-A2C0-432A-AE35-8ADD6F660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93025-A2C0-432A-AE35-8ADD6F660D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93025-A2C0-432A-AE35-8ADD6F660D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1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039-8703-4693-A9E3-2EB5ABE53D0D}" type="datetime1">
              <a:rPr lang="en-US" smtClean="0"/>
              <a:t>19-01-18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91F0-E040-44BE-91EB-3AD6F05E66A9}" type="datetime1">
              <a:rPr lang="en-US" smtClean="0"/>
              <a:t>19-01-18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0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9963-2E8E-4D0C-AF33-E90835B70F39}" type="datetime1">
              <a:rPr lang="en-US" smtClean="0"/>
              <a:t>19-01-18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72F-210F-4EFC-9569-41EC3C860968}" type="datetime1">
              <a:rPr lang="en-US" smtClean="0"/>
              <a:t>19-01-18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9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6925-CAB9-4E1B-AFF7-8A0317BD153B}" type="datetime1">
              <a:rPr lang="en-US" smtClean="0"/>
              <a:t>19-01-18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96C0-465D-4DD1-9F14-86E58D86815A}" type="datetime1">
              <a:rPr lang="en-US" smtClean="0"/>
              <a:t>19-01-18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79F8-9C0F-431B-B023-F38A3646E96F}" type="datetime1">
              <a:rPr lang="en-US" smtClean="0"/>
              <a:t>19-01-18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189F-C2E9-45A6-BC13-7682A728052B}" type="datetime1">
              <a:rPr lang="en-US" smtClean="0"/>
              <a:t>19-01-18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6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F70B-5673-4E56-BA4A-A7615582D65E}" type="datetime1">
              <a:rPr lang="en-US" smtClean="0"/>
              <a:t>19-01-18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BDA9-5124-47CF-87A0-0825639C7CBA}" type="datetime1">
              <a:rPr lang="en-US" smtClean="0"/>
              <a:t>19-01-18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5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104-F88E-46F5-A52B-A5F69C46059E}" type="datetime1">
              <a:rPr lang="en-US" smtClean="0"/>
              <a:t>19-01-18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69ED-2F55-42AB-9CA7-B000F7B31674}" type="datetime1">
              <a:rPr lang="en-US" smtClean="0"/>
              <a:t>19-01-18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2363-ED72-4B9C-AA95-3D6D2AF0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brascoupe@afoa.ca" TargetMode="External"/><Relationship Id="rId4" Type="http://schemas.openxmlformats.org/officeDocument/2006/relationships/hyperlink" Target="http://www.afoa.ca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79" y="2537460"/>
            <a:ext cx="11422381" cy="1186486"/>
          </a:xfrm>
        </p:spPr>
        <p:txBody>
          <a:bodyPr anchor="ctr">
            <a:normAutofit/>
          </a:bodyPr>
          <a:lstStyle/>
          <a:p>
            <a:r>
              <a:rPr lang="en-US" sz="4800" b="1" cap="all" dirty="0">
                <a:solidFill>
                  <a:srgbClr val="002244"/>
                </a:solidFill>
                <a:latin typeface="+mn-lt"/>
              </a:rPr>
              <a:t>First Nations Financial Wellness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171" y="409468"/>
            <a:ext cx="3488590" cy="105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6" y="494672"/>
            <a:ext cx="3246121" cy="5967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14832" y="3747487"/>
            <a:ext cx="681773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en-CA" sz="1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CA" sz="2400" b="1" dirty="0"/>
              <a:t>North American Basic Income Guarantee Congress</a:t>
            </a:r>
          </a:p>
          <a:p>
            <a:pPr algn="ctr"/>
            <a:r>
              <a:rPr lang="en-CA" sz="2400" b="1" dirty="0">
                <a:solidFill>
                  <a:srgbClr val="D25F2A"/>
                </a:solidFill>
              </a:rPr>
              <a:t>May 25, 2018 </a:t>
            </a:r>
            <a:endParaRPr lang="en-US" sz="2400" dirty="0">
              <a:solidFill>
                <a:srgbClr val="D25F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8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21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244"/>
                </a:solidFill>
                <a:latin typeface="+mn-lt"/>
              </a:rPr>
              <a:t>First Nations Financial Wellness Project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8200" y="1827213"/>
            <a:ext cx="11150600" cy="3852484"/>
            <a:chOff x="838200" y="1827213"/>
            <a:chExt cx="11150600" cy="3852484"/>
          </a:xfrm>
        </p:grpSpPr>
        <p:sp>
          <p:nvSpPr>
            <p:cNvPr id="2" name="Chevron 1"/>
            <p:cNvSpPr/>
            <p:nvPr/>
          </p:nvSpPr>
          <p:spPr>
            <a:xfrm>
              <a:off x="838200" y="2527300"/>
              <a:ext cx="2908300" cy="123190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200" b="1" dirty="0">
                  <a:solidFill>
                    <a:schemeClr val="bg1"/>
                  </a:solidFill>
                </a:rPr>
                <a:t>1. Education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6273800" y="2527300"/>
              <a:ext cx="2908300" cy="123190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200" b="1" dirty="0">
                  <a:solidFill>
                    <a:schemeClr val="bg1"/>
                  </a:solidFill>
                </a:rPr>
                <a:t>3. Access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3556000" y="2527300"/>
              <a:ext cx="2908300" cy="123190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200" b="1" dirty="0">
                  <a:solidFill>
                    <a:schemeClr val="bg1"/>
                  </a:solidFill>
                </a:rPr>
                <a:t>2. Support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9321800" y="1827213"/>
              <a:ext cx="2667000" cy="2540000"/>
            </a:xfrm>
            <a:prstGeom prst="flowChartConnector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3200" b="1" dirty="0">
                  <a:solidFill>
                    <a:srgbClr val="C00000"/>
                  </a:solidFill>
                </a:rPr>
                <a:t>Financial Wellness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4091026"/>
              <a:ext cx="2286000" cy="1418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b="1" dirty="0">
                  <a:solidFill>
                    <a:srgbClr val="0066A1"/>
                  </a:solidFill>
                </a:rPr>
                <a:t>Workshops that provide tools and knowledge needed manage money</a:t>
              </a:r>
              <a:endParaRPr lang="en-US" sz="2000" b="1" dirty="0">
                <a:solidFill>
                  <a:srgbClr val="0066A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6000" y="4150201"/>
              <a:ext cx="2286000" cy="1261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b="1" dirty="0">
                  <a:solidFill>
                    <a:srgbClr val="0066A1"/>
                  </a:solidFill>
                </a:rPr>
                <a:t>One-on-one coaching to help people reach their financial goals</a:t>
              </a:r>
              <a:endParaRPr lang="en-US" sz="2000" b="1" dirty="0">
                <a:solidFill>
                  <a:srgbClr val="0066A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13500" y="4172048"/>
              <a:ext cx="2286000" cy="1507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b="1" dirty="0">
                  <a:solidFill>
                    <a:srgbClr val="0066A1"/>
                  </a:solidFill>
                </a:rPr>
                <a:t>Help accessing income benefits, banking services &amp; opportunities  to save </a:t>
              </a:r>
              <a:endParaRPr lang="en-US" sz="2000" b="1" dirty="0">
                <a:solidFill>
                  <a:srgbClr val="0066A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23900" y="1727200"/>
            <a:ext cx="9151620" cy="84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700" b="1" dirty="0">
                <a:solidFill>
                  <a:schemeClr val="accent6">
                    <a:lumMod val="50000"/>
                  </a:schemeClr>
                </a:solidFill>
              </a:rPr>
              <a:t>Building sustainable capacity in communities to provide:  </a:t>
            </a:r>
            <a:endParaRPr lang="en-US" sz="2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6092545"/>
            <a:ext cx="7762240" cy="434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tx1"/>
                </a:solidFill>
              </a:rPr>
              <a:t>Supported by Ontario Trillium Foundation and TD Bank Group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84720" y="5991937"/>
            <a:ext cx="4907280" cy="635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tx1"/>
                </a:solidFill>
              </a:rPr>
              <a:t>For more information: </a:t>
            </a:r>
            <a:r>
              <a:rPr lang="en-CA" sz="1600" b="1" dirty="0">
                <a:solidFill>
                  <a:srgbClr val="0066A1"/>
                </a:solidFill>
              </a:rPr>
              <a:t>www.prospercanada.org</a:t>
            </a:r>
            <a:endParaRPr lang="en-US" sz="1600" b="1" dirty="0">
              <a:solidFill>
                <a:srgbClr val="0066A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26" y="201318"/>
            <a:ext cx="970041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244"/>
                </a:solidFill>
                <a:latin typeface="+mn-lt"/>
              </a:rPr>
              <a:t>Context is different on and off reserve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242629" y="1526881"/>
            <a:ext cx="4470400" cy="4801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900" b="1" dirty="0">
                <a:solidFill>
                  <a:srgbClr val="C00000"/>
                </a:solidFill>
              </a:rPr>
              <a:t>Urban</a:t>
            </a:r>
          </a:p>
          <a:p>
            <a:pPr marL="0" indent="0" algn="ctr">
              <a:buNone/>
            </a:pPr>
            <a:endParaRPr lang="en-US" sz="19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3400" dirty="0"/>
              <a:t>Income is taxed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Better access to </a:t>
            </a:r>
            <a:r>
              <a:rPr lang="en-CA" sz="3400" dirty="0"/>
              <a:t>income tax preparers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More access to banks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ID can still be a barrier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Average income higher than on reserve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Education, employment and health indicators stronger than on-reserve but below Canadian averages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4126" y="1422153"/>
            <a:ext cx="3718560" cy="4906076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900" b="1" dirty="0">
                <a:solidFill>
                  <a:srgbClr val="C00000"/>
                </a:solidFill>
              </a:rPr>
              <a:t>On reserve</a:t>
            </a:r>
          </a:p>
          <a:p>
            <a:pPr marL="0" indent="0" algn="ctr">
              <a:buNone/>
            </a:pPr>
            <a:endParaRPr lang="en-US" sz="19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Income not taxable on reserve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Low tax filing rates and income tax preparation is a challenge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3400" dirty="0"/>
              <a:t>No local banks in most cases</a:t>
            </a:r>
            <a:endParaRPr lang="en-US" sz="3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ID can be a barrier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Average income low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Education, employment, health indicators significantly below Canadian averages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s://photos-4.dropbox.com/t/2/AADpbqYQBSH1TNuMJqsoUt8abHsAxZJ6s1ybhSoJkX07fQ/12/403160286/jpeg/32x32/3/1484881200/0/2/5.%20Algonquin%20Medicinal%20Plant%20II%2C%20Simon%20Brascoupe.jpg/EPDoz5wDGM2NASACKAI/2oE4tqrIovAHymHFsYbID_hMEOaaFg4xNplhYfaZhgo?dl=0&amp;size=800x600&amp;size_mode=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26" y="2579540"/>
            <a:ext cx="1957463" cy="19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1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55"/>
            <a:ext cx="10515600" cy="1325563"/>
          </a:xfrm>
        </p:spPr>
        <p:txBody>
          <a:bodyPr>
            <a:normAutofit/>
          </a:bodyPr>
          <a:lstStyle/>
          <a:p>
            <a:pPr marL="0" lvl="0" indent="0"/>
            <a:r>
              <a:rPr lang="en-CA" sz="4000" dirty="0">
                <a:solidFill>
                  <a:srgbClr val="C00000"/>
                </a:solidFill>
                <a:latin typeface="+mn-lt"/>
              </a:rPr>
              <a:t>Opportunity: </a:t>
            </a:r>
            <a:r>
              <a:rPr lang="en-CA" sz="4000" dirty="0">
                <a:solidFill>
                  <a:srgbClr val="002244"/>
                </a:solidFill>
                <a:latin typeface="+mn-lt"/>
              </a:rPr>
              <a:t>Boost access to income benefits</a:t>
            </a:r>
            <a:endParaRPr lang="en-US" sz="4000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57525"/>
            <a:ext cx="5005388" cy="344328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2000" dirty="0"/>
              <a:t>Unaware of benefits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2000" dirty="0"/>
              <a:t>Worried they might owe CRA money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2000" dirty="0"/>
              <a:t>Complexity (tax system and forms)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2000" dirty="0"/>
              <a:t>Low literacy/English language/numeracy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2000" dirty="0"/>
              <a:t>No secure computer access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2000" dirty="0"/>
              <a:t>Difficulty assembling paperwork and I.D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2000" dirty="0"/>
              <a:t>Mistrust of government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CA" sz="2000" dirty="0"/>
              <a:t>Lack of confidence.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85913"/>
            <a:ext cx="10515600" cy="871536"/>
          </a:xfrm>
          <a:prstGeom prst="rect">
            <a:avLst/>
          </a:prstGeom>
          <a:solidFill>
            <a:srgbClr val="002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</a:rPr>
              <a:t>A significant </a:t>
            </a:r>
            <a:r>
              <a:rPr lang="en-US" sz="2400" b="1" dirty="0">
                <a:solidFill>
                  <a:schemeClr val="bg1"/>
                </a:solidFill>
              </a:rPr>
              <a:t>number of First Nations individuals miss out on important income benefits because they don’t tax file – e.g. </a:t>
            </a:r>
            <a:r>
              <a:rPr lang="en-CA" sz="2400" b="1" dirty="0">
                <a:solidFill>
                  <a:schemeClr val="bg1"/>
                </a:solidFill>
              </a:rPr>
              <a:t>$500M in Canada Child Benefits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2595561"/>
            <a:ext cx="5005388" cy="4191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Barriers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348412" y="2616992"/>
            <a:ext cx="5005388" cy="4191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Opportunity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3563" y="3195637"/>
            <a:ext cx="5710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Expanding access to benefits is a federal gov’t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Rising First Nations awareness and interest </a:t>
            </a:r>
            <a:r>
              <a:rPr lang="en-US" dirty="0"/>
              <a:t>– more in the south addressing this issue with tax preparation supports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Prosper Canada and AFOA collaborating to promote opportunity, </a:t>
            </a:r>
            <a:r>
              <a:rPr lang="en-US" dirty="0"/>
              <a:t>but local capacity and access to non-profit and gov’t supports can be an issue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We are working to pilot new approache</a:t>
            </a:r>
            <a:r>
              <a:rPr lang="en-US" dirty="0"/>
              <a:t>s with CRA volunteer program and others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9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rgbClr val="C00000"/>
                </a:solidFill>
                <a:latin typeface="+mn-lt"/>
              </a:rPr>
              <a:t>Opportunity: </a:t>
            </a:r>
            <a:r>
              <a:rPr lang="en-CA" sz="4000" dirty="0">
                <a:solidFill>
                  <a:srgbClr val="002244"/>
                </a:solidFill>
                <a:latin typeface="+mn-lt"/>
              </a:rPr>
              <a:t>Build savings </a:t>
            </a:r>
            <a:endParaRPr lang="en-US" sz="4000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100387"/>
            <a:ext cx="5424488" cy="352179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Few or no local financial institutions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Many people unbanked/underbanked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Low financial literacy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Low income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Precarious/volatile income makes it hard to save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Sharing prioritized over saving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Similar barriers to accessing other government income benefits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838199" y="1585913"/>
            <a:ext cx="10848975" cy="871536"/>
          </a:xfrm>
          <a:prstGeom prst="rect">
            <a:avLst/>
          </a:prstGeom>
          <a:solidFill>
            <a:srgbClr val="002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CA" sz="2400" b="1" dirty="0">
                <a:solidFill>
                  <a:schemeClr val="bg1"/>
                </a:solidFill>
              </a:rPr>
              <a:t>Many Indigenous Peoples are not accessing important government incentive savings programs and benefits such as the Canada Learning Bond (CLB)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2525881"/>
            <a:ext cx="509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Barriers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687" y="2525881"/>
            <a:ext cx="509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Opportunity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1" y="3034497"/>
            <a:ext cx="5210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Support strategies to building emergency savings to mitigate financial shocks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Financial information, education and one-on-one support </a:t>
            </a:r>
            <a:r>
              <a:rPr lang="en-CA" sz="2000" dirty="0"/>
              <a:t>can</a:t>
            </a:r>
            <a:r>
              <a:rPr lang="en-CA" sz="2000" b="1" dirty="0"/>
              <a:t> </a:t>
            </a:r>
            <a:r>
              <a:rPr lang="en-CA" sz="2000" dirty="0"/>
              <a:t>help people save</a:t>
            </a:r>
          </a:p>
          <a:p>
            <a:endParaRPr lang="en-CA" sz="2000" dirty="0"/>
          </a:p>
          <a:p>
            <a:r>
              <a:rPr lang="en-CA" sz="2000" b="1" dirty="0"/>
              <a:t>Help promote and facilitate access to the RESP/CLB.</a:t>
            </a:r>
          </a:p>
          <a:p>
            <a:endParaRPr lang="en-CA" sz="2000" dirty="0"/>
          </a:p>
          <a:p>
            <a:r>
              <a:rPr lang="en-CA" sz="2000" b="1" dirty="0"/>
              <a:t>Innovative tax time savings interventions </a:t>
            </a:r>
            <a:r>
              <a:rPr lang="en-CA" sz="2000" dirty="0"/>
              <a:t>help people turn tax refunds into emergency/longer term savings.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rgbClr val="C00000"/>
                </a:solidFill>
                <a:latin typeface="+mn-lt"/>
              </a:rPr>
              <a:t>Opportunity: </a:t>
            </a:r>
            <a:r>
              <a:rPr lang="en-CA" sz="4000" dirty="0">
                <a:solidFill>
                  <a:srgbClr val="002244"/>
                </a:solidFill>
                <a:latin typeface="+mn-lt"/>
              </a:rPr>
              <a:t>Expand</a:t>
            </a:r>
            <a:r>
              <a:rPr lang="en-CA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CA" sz="4000" dirty="0">
                <a:solidFill>
                  <a:srgbClr val="002244"/>
                </a:solidFill>
                <a:latin typeface="+mn-lt"/>
              </a:rPr>
              <a:t>access to banking services</a:t>
            </a:r>
            <a:endParaRPr lang="en-US" sz="4000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94997"/>
            <a:ext cx="5315857" cy="32441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Few local banks/credit unions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Alternative services costly (Northern Store)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Lack of I.D. an issue for many people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Have to open accounts in person and travel costs can be prohibitive</a:t>
            </a: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200" dirty="0"/>
              <a:t>Poor internet makes online banking hard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838200" y="1585913"/>
            <a:ext cx="10515600" cy="871536"/>
          </a:xfrm>
          <a:prstGeom prst="rect">
            <a:avLst/>
          </a:prstGeom>
          <a:solidFill>
            <a:srgbClr val="0022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CA" sz="2400" b="1" dirty="0">
                <a:solidFill>
                  <a:schemeClr val="bg1"/>
                </a:solidFill>
              </a:rPr>
              <a:t>Only 4 First Nations have a bank on reserve and many communities are forced to rely on informal, high cost and/or predatory financial products and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614613"/>
            <a:ext cx="509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Barriers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687" y="2614613"/>
            <a:ext cx="509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Opportunity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6040" y="3294997"/>
            <a:ext cx="5394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Banks interested in serving growing Indigenous market </a:t>
            </a:r>
            <a:r>
              <a:rPr lang="en-CA" dirty="0"/>
              <a:t>and related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Fintech may open up secure alternatives to “in person” requirement </a:t>
            </a:r>
            <a:r>
              <a:rPr lang="en-CA" dirty="0"/>
              <a:t>to open an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Vouching and services to help people get IDs </a:t>
            </a:r>
            <a:r>
              <a:rPr lang="en-CA" dirty="0"/>
              <a:t>can reduce this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Federal gov’t expanding high-speed internet </a:t>
            </a:r>
            <a:r>
              <a:rPr lang="en-CA" dirty="0"/>
              <a:t>to more  rural/remote communities</a:t>
            </a:r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tos-3.dropbox.com/t/2/AACF9wlC2IPWfUe1uDHst0SPL816bGo146qiZ8T8iL04yw/12/403160286/jpeg/32x32/3/1484881200/0/2/7.%20Ottawa%20River%20Underwater%20Serpent%2C%20Simon%20Brascoupe.jpg/EPDoz5wDGM2NASACKAI/JQyDOLYY2LPrjW_56neNagnHYnO71KZfre56gWGlwGA?dl=0&amp;size=800x600&amp;size_mode=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9" b="3531"/>
          <a:stretch/>
        </p:blipFill>
        <p:spPr bwMode="auto">
          <a:xfrm>
            <a:off x="0" y="-21771"/>
            <a:ext cx="12192000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  <a:solidFill>
            <a:srgbClr val="F8F8F8"/>
          </a:solidFill>
        </p:spPr>
        <p:txBody>
          <a:bodyPr/>
          <a:lstStyle/>
          <a:p>
            <a:pPr algn="r"/>
            <a:r>
              <a:rPr lang="en-CA" b="1" dirty="0">
                <a:solidFill>
                  <a:srgbClr val="002244"/>
                </a:solidFill>
                <a:latin typeface="+mn-lt"/>
              </a:rPr>
              <a:t>5. What we can do to build financial wellness</a:t>
            </a:r>
            <a:endParaRPr lang="en-US" b="1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244"/>
                </a:solidFill>
                <a:latin typeface="+mn-lt"/>
              </a:rPr>
              <a:t>Best practices when working with First Nations</a:t>
            </a:r>
            <a:r>
              <a:rPr lang="en-US" dirty="0">
                <a:solidFill>
                  <a:srgbClr val="002244"/>
                </a:solidFill>
                <a:latin typeface="+mn-lt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Partnership:  </a:t>
            </a:r>
            <a:r>
              <a:rPr lang="en-US" dirty="0"/>
              <a:t>Work collaboratively. Take the time to develop trust, safety, etc.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Cultural safety: </a:t>
            </a:r>
            <a:r>
              <a:rPr lang="en-US" dirty="0">
                <a:solidFill>
                  <a:srgbClr val="000000"/>
                </a:solidFill>
              </a:rPr>
              <a:t>Provide education, support and access that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is culturally relevant and safe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Respectful:</a:t>
            </a:r>
            <a:r>
              <a:rPr lang="en-US" dirty="0"/>
              <a:t> Build mutual respect, trust and understanding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Knowledge-based: </a:t>
            </a:r>
            <a:r>
              <a:rPr lang="en-US" dirty="0"/>
              <a:t>Two-eyed seeing approach uses both Indigenous and western knowledge in finding solutions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Supportive</a:t>
            </a:r>
            <a:r>
              <a:rPr lang="en-US" dirty="0"/>
              <a:t>: Support First Nations partners' community interest.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3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244"/>
                </a:solidFill>
                <a:latin typeface="+mn-lt"/>
              </a:rPr>
              <a:t>Long-term Focus</a:t>
            </a:r>
            <a:r>
              <a:rPr lang="en-US" dirty="0">
                <a:solidFill>
                  <a:srgbClr val="002244"/>
                </a:solidFill>
                <a:latin typeface="+mn-lt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66A1"/>
                </a:solidFill>
              </a:rPr>
              <a:t>Develop tailored financial wellness program models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66A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66A1"/>
                </a:solidFill>
              </a:rPr>
              <a:t>Develop toolkits and training to support tailored financial wellness program delivery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66A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66A1"/>
                </a:solidFill>
              </a:rPr>
              <a:t>Build capacity and provide ongoing support to those implementing programs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66A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66A1"/>
                </a:solidFill>
              </a:rPr>
              <a:t>Supporting communities to integrate financial wellness programs into existing strategies, plans and services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66A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66A1"/>
                </a:solidFill>
              </a:rPr>
              <a:t>Research, evaluation and knowledge exchange to expand and improve program delivery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66A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66A1"/>
                </a:solidFill>
              </a:rPr>
              <a:t>Policy and advocacy efforts to improve financial wellness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4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+mn-lt"/>
              </a:rPr>
              <a:t>Training: </a:t>
            </a:r>
            <a:r>
              <a:rPr lang="en-US" dirty="0"/>
              <a:t>Steps and Best Practices to setting up community volunteer tax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Prosper Canada and AFOA Canada will be hosting a free 2 part online training in the fall of 2017 to assist First Nation communities and organizations in Ontario on the steps and tools involved in implementing a tax clinic</a:t>
            </a:r>
          </a:p>
          <a:p>
            <a:r>
              <a:rPr lang="en-US" dirty="0"/>
              <a:t>Dates:</a:t>
            </a:r>
          </a:p>
          <a:p>
            <a:pPr marL="0" indent="0">
              <a:buNone/>
            </a:pPr>
            <a:r>
              <a:rPr lang="en-CA" dirty="0"/>
              <a:t>Thursday, Oct 26</a:t>
            </a:r>
            <a:r>
              <a:rPr lang="en-CA" baseline="30000" dirty="0"/>
              <a:t>th</a:t>
            </a:r>
            <a:r>
              <a:rPr lang="en-CA" dirty="0"/>
              <a:t> 1:00 - 2:30 pm</a:t>
            </a:r>
          </a:p>
          <a:p>
            <a:pPr marL="0" indent="0">
              <a:buNone/>
            </a:pPr>
            <a:r>
              <a:rPr lang="en-CA" dirty="0"/>
              <a:t>Wednesday, Dec 6</a:t>
            </a:r>
            <a:r>
              <a:rPr lang="en-CA" baseline="30000" dirty="0"/>
              <a:t>th</a:t>
            </a:r>
            <a:r>
              <a:rPr lang="en-CA" dirty="0"/>
              <a:t> 1:00 - 2:30 pm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Please complete sign up sheet on to get information to register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91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+mn-lt"/>
              </a:rPr>
              <a:t>Managing your Money </a:t>
            </a:r>
            <a:r>
              <a:rPr lang="en-US" dirty="0"/>
              <a:t>booklet and worksheets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2708" y="1840932"/>
            <a:ext cx="5854868" cy="329257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40918" y="1690688"/>
            <a:ext cx="5214470" cy="449897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 series of seven worksheets to help individuals and families to set and work towards money goals. </a:t>
            </a:r>
          </a:p>
          <a:p>
            <a:r>
              <a:rPr lang="en-CA" dirty="0"/>
              <a:t>Each financial topic and activity paired with a teaching from the animal world</a:t>
            </a:r>
          </a:p>
          <a:p>
            <a:r>
              <a:rPr lang="en-CA" dirty="0"/>
              <a:t>Designed for one-on-one conversations or to be used in financial education workshops</a:t>
            </a:r>
          </a:p>
          <a:p>
            <a:r>
              <a:rPr lang="en-CA" dirty="0"/>
              <a:t>Worksheets are available online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5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3175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002244"/>
                </a:solidFill>
                <a:latin typeface="+mn-lt"/>
              </a:rPr>
              <a:t>Overview</a:t>
            </a:r>
            <a:endParaRPr lang="en-US" sz="4000" b="1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>
                <a:solidFill>
                  <a:srgbClr val="C00000"/>
                </a:solidFill>
              </a:rPr>
              <a:t>Who we are: AFOA Canada and Prosper Canada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rgbClr val="C00000"/>
                </a:solidFill>
              </a:rPr>
              <a:t>Financial wellness and its determinants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CA" dirty="0">
                <a:solidFill>
                  <a:srgbClr val="C00000"/>
                </a:solidFill>
              </a:rPr>
              <a:t>Opportunities to build financial wellness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CA" dirty="0">
                <a:solidFill>
                  <a:srgbClr val="C00000"/>
                </a:solidFill>
              </a:rPr>
              <a:t>What we can do build financial wellness</a:t>
            </a:r>
          </a:p>
          <a:p>
            <a:pPr marL="514350" indent="-514350">
              <a:buAutoNum type="arabicPeriod"/>
            </a:pPr>
            <a:r>
              <a:rPr lang="en-CA" dirty="0">
                <a:solidFill>
                  <a:srgbClr val="C00000"/>
                </a:solidFill>
              </a:rPr>
              <a:t>Resources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4" descr="https://photos-3.dropbox.com/t/2/AADY-o2ucnJkPkIa3pQhLGQ99N4oZhVQPlooHrBFngapNA/12/403160286/jpeg/32x32/3/1484881200/0/2/IMG_9730.jpg/EPDoz5wDGM2NASACKAI/_GSk3uMGsyfkoTSzwGKXxNZ2dy6L8aHUrNUh7aaV6Rs?dl=0&amp;size=800x600&amp;size_mod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56" y="1638300"/>
            <a:ext cx="2460644" cy="36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6971" y="6023429"/>
            <a:ext cx="779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2244"/>
                </a:solidFill>
              </a:rPr>
              <a:t>All images courtesy of Simon </a:t>
            </a:r>
            <a:r>
              <a:rPr lang="en-CA" sz="2000" b="1" dirty="0" err="1">
                <a:solidFill>
                  <a:srgbClr val="002244"/>
                </a:solidFill>
              </a:rPr>
              <a:t>Brascoupé</a:t>
            </a:r>
            <a:r>
              <a:rPr lang="en-CA" sz="2000" b="1" dirty="0">
                <a:solidFill>
                  <a:srgbClr val="002244"/>
                </a:solidFill>
              </a:rPr>
              <a:t> </a:t>
            </a:r>
            <a:endParaRPr lang="en-US" sz="2000" b="1" dirty="0">
              <a:solidFill>
                <a:srgbClr val="00224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0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966" y="616629"/>
            <a:ext cx="9655229" cy="262743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244"/>
                </a:solidFill>
                <a:latin typeface="+mn-lt"/>
              </a:rPr>
              <a:t>Miigwetch</a:t>
            </a:r>
            <a:br>
              <a:rPr lang="en-US" sz="4800" b="1" dirty="0">
                <a:solidFill>
                  <a:srgbClr val="002244"/>
                </a:solidFill>
                <a:latin typeface="+mn-lt"/>
              </a:rPr>
            </a:br>
            <a:r>
              <a:rPr lang="en-US" sz="4800" b="1" dirty="0">
                <a:solidFill>
                  <a:srgbClr val="002244"/>
                </a:solidFill>
                <a:latin typeface="+mn-lt"/>
              </a:rPr>
              <a:t>Nia:wen</a:t>
            </a:r>
            <a:br>
              <a:rPr lang="en-US" sz="4800" b="1" dirty="0">
                <a:solidFill>
                  <a:srgbClr val="002244"/>
                </a:solidFill>
                <a:latin typeface="+mn-lt"/>
              </a:rPr>
            </a:br>
            <a:r>
              <a:rPr lang="en-US" sz="4800" b="1" dirty="0">
                <a:solidFill>
                  <a:srgbClr val="002244"/>
                </a:solidFill>
                <a:latin typeface="+mn-lt"/>
              </a:rPr>
              <a:t>Thanks</a:t>
            </a:r>
            <a:br>
              <a:rPr lang="en-US" sz="4800" b="1" dirty="0">
                <a:solidFill>
                  <a:srgbClr val="002244"/>
                </a:solidFill>
                <a:latin typeface="+mn-lt"/>
              </a:rPr>
            </a:br>
            <a:r>
              <a:rPr lang="en-US" sz="4800" b="1" dirty="0">
                <a:solidFill>
                  <a:srgbClr val="002244"/>
                </a:solidFill>
                <a:latin typeface="+mn-lt"/>
              </a:rPr>
              <a:t>Merci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7598" y="5568169"/>
            <a:ext cx="3349888" cy="100989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593205" y="3404518"/>
            <a:ext cx="4898675" cy="23674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Simon </a:t>
            </a:r>
            <a:r>
              <a:rPr lang="en-US" sz="2000" b="1" dirty="0" err="1">
                <a:solidFill>
                  <a:srgbClr val="C00000"/>
                </a:solidFill>
              </a:rPr>
              <a:t>Brascoupé</a:t>
            </a:r>
            <a:r>
              <a:rPr lang="en-US" sz="1800" b="1" dirty="0">
                <a:solidFill>
                  <a:srgbClr val="002244"/>
                </a:solidFill>
              </a:rPr>
              <a:t/>
            </a:r>
            <a:br>
              <a:rPr lang="en-US" sz="1800" b="1" dirty="0">
                <a:solidFill>
                  <a:srgbClr val="002244"/>
                </a:solidFill>
              </a:rPr>
            </a:br>
            <a:r>
              <a:rPr lang="en-US" sz="1800" dirty="0">
                <a:solidFill>
                  <a:srgbClr val="002244"/>
                </a:solidFill>
              </a:rPr>
              <a:t>Vice President, Education and Training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solidFill>
                  <a:srgbClr val="002244"/>
                </a:solidFill>
              </a:rPr>
              <a:t>AFOA Canada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2244"/>
                </a:solidFill>
              </a:rPr>
              <a:t>Tel: (613) 722-5543 Ext. 114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2244"/>
                </a:solidFill>
              </a:rPr>
              <a:t>Toll-free: (866) 722-AFOA (2362)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u="sng" dirty="0">
                <a:hlinkClick r:id="rId3"/>
              </a:rPr>
              <a:t>sbrascoupe@afoa.ca</a:t>
            </a:r>
            <a:endParaRPr lang="en-US" sz="18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hlinkClick r:id="rId4"/>
              </a:rPr>
              <a:t>www.afoa.ca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374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-5.dropbox.com/t/2/AACVSkwEwXX4eYUO0wuQe0kyA6_7rSg5ePtqhDASoHONPw/12/403160286/jpeg/32x32/3/1484881200/0/2/IMG_9751.jpg/EPDoz5wDGM2NASACKAI/s5unrC3c0gjX00k4HRoHEDx5eP3IDkoHLHt1D1nkBTM?dl=0&amp;size=800x600&amp;size_mode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7841"/>
            <a:ext cx="12192000" cy="81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CA" b="1" dirty="0">
                <a:solidFill>
                  <a:srgbClr val="002244"/>
                </a:solidFill>
                <a:latin typeface="+mn-lt"/>
              </a:rPr>
              <a:t>1. Who we are</a:t>
            </a:r>
            <a:endParaRPr lang="en-US" b="1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14" y="-3879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002244"/>
                </a:solidFill>
                <a:latin typeface="+mn-lt"/>
              </a:rPr>
              <a:t>AFOA Canada </a:t>
            </a:r>
            <a:endParaRPr lang="en-US" sz="4000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258" y="1332183"/>
            <a:ext cx="4069080" cy="53008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b="1" dirty="0">
                <a:solidFill>
                  <a:srgbClr val="C00000"/>
                </a:solidFill>
              </a:rPr>
              <a:t>Vision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2400" dirty="0"/>
              <a:t>A</a:t>
            </a:r>
            <a:r>
              <a:rPr lang="en-US" sz="2400" dirty="0"/>
              <a:t>FOA Canada is the centre for excellence, information and certification in Aboriginal management</a:t>
            </a:r>
            <a:endParaRPr lang="en-CA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Mission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Building management proficiency and connections that enhance effective Aboriginal governance, administration, and self-reliance.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dirty="0"/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298" y="0"/>
            <a:ext cx="7300702" cy="1993808"/>
          </a:xfrm>
          <a:prstGeom prst="rect">
            <a:avLst/>
          </a:prstGeom>
          <a:noFill/>
          <a:ln>
            <a:solidFill>
              <a:srgbClr val="F8F8F8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91298" y="2567830"/>
            <a:ext cx="7300702" cy="354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rgbClr val="C00000"/>
                </a:solidFill>
              </a:rPr>
              <a:t>Education and training programs</a:t>
            </a:r>
          </a:p>
          <a:p>
            <a:pPr>
              <a:lnSpc>
                <a:spcPct val="110000"/>
              </a:lnSpc>
            </a:pPr>
            <a:endParaRPr lang="en-US" sz="1600" b="1" dirty="0">
              <a:solidFill>
                <a:srgbClr val="0066A1"/>
              </a:solidFill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Indigenous Financial Literacy and Wellness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Community Capacity Building Workshops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Aboriginal Financial Managers Certification 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Aboriginal Professional Administrators Certification 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Journal of Aboriginal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484" y="1266734"/>
            <a:ext cx="6864202" cy="5089616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6699"/>
                </a:solidFill>
              </a:rPr>
              <a:t>Founded in 1986, Prosper Canada is a national charity dedicated to expanding economic opportunity for Canadians living in poverty </a:t>
            </a:r>
            <a:r>
              <a:rPr lang="en-CA" sz="1800" dirty="0"/>
              <a:t>through program and policy innovation.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1800" dirty="0"/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800" dirty="0"/>
              <a:t>As </a:t>
            </a:r>
            <a:r>
              <a:rPr lang="en-CA" sz="1800" b="1" dirty="0">
                <a:solidFill>
                  <a:srgbClr val="0066A1"/>
                </a:solidFill>
              </a:rPr>
              <a:t>Canada’s leading champion of financial empowerment</a:t>
            </a:r>
            <a:r>
              <a:rPr lang="en-CA" sz="1800" dirty="0"/>
              <a:t>, we work with government, business and community partners to develop and promote financial policies, programs and resources that transform lives and foster the prosperity of all Canadians.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1800" dirty="0"/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66A1"/>
                </a:solidFill>
              </a:rPr>
              <a:t>We help service systems and organizations in all sectors to build proven financial empowerment approaches into their businesses </a:t>
            </a:r>
            <a:r>
              <a:rPr lang="en-CA" sz="1800" dirty="0"/>
              <a:t>in ways that: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1800" dirty="0"/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n-CA" sz="1800" dirty="0"/>
              <a:t>  Are </a:t>
            </a:r>
            <a:r>
              <a:rPr lang="en-CA" sz="1800" b="1" dirty="0"/>
              <a:t>sustainable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n-CA" sz="1800" dirty="0"/>
              <a:t>  Help them </a:t>
            </a:r>
            <a:r>
              <a:rPr lang="en-CA" sz="1800" b="1" dirty="0"/>
              <a:t>achieve their goals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n-CA" sz="1800" dirty="0"/>
              <a:t>  Tangibly</a:t>
            </a:r>
            <a:r>
              <a:rPr lang="en-CA" sz="1800" b="1" dirty="0">
                <a:solidFill>
                  <a:srgbClr val="777777"/>
                </a:solidFill>
              </a:rPr>
              <a:t> </a:t>
            </a:r>
            <a:r>
              <a:rPr lang="en-CA" sz="1800" b="1" dirty="0"/>
              <a:t>increase the financial well-being of low-income people </a:t>
            </a:r>
            <a:r>
              <a:rPr lang="en-CA" sz="1800" dirty="0"/>
              <a:t>they serve.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153593" y="358469"/>
            <a:ext cx="10416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244"/>
                </a:solidFill>
              </a:rPr>
              <a:t>Prosper Canada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AutoShape 2" descr="6. Tree of Trees, Simon Brascou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s://photos-6.dropbox.com/t/2/AAB9UCAt-jUz_Yqy-1fI4xR3lz2meb2Bg2tmyRzdOJazyQ/12/403160286/jpeg/32x32/3/1484881200/0/2/6.%20Tree%20of%20Trees%2C%20Simon%20Brascoupe.jpg/EPDoz5wDGM2NASACKAI/-cNZYfVC-KzUmROrDxwd5KwvlCjGqi8kn43Hk1BgoZI?dl=0&amp;size=800x600&amp;size_mode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64" y="1959428"/>
            <a:ext cx="4072872" cy="31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tos-2.dropbox.com/t/2/AACUKA2U5kaO3x7KMwaeG7d0J7wQNad0Dyf0JpZIxdW29Q/12/403160286/jpeg/32x32/3/1484881200/0/2/IMG_9703.jpg/EPDoz5wDGM2NASACKAI/igs8i_q5xdWJvBkAPnI4USXKfkzq6WT3Ij9VmZNAj3U?dl=0&amp;size=800x600&amp;size_mode=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4"/>
          <a:stretch/>
        </p:blipFill>
        <p:spPr bwMode="auto">
          <a:xfrm>
            <a:off x="0" y="-14514"/>
            <a:ext cx="12192000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413829"/>
            <a:ext cx="12192000" cy="14441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CA" b="1" dirty="0">
                <a:solidFill>
                  <a:srgbClr val="002244"/>
                </a:solidFill>
                <a:latin typeface="+mn-lt"/>
              </a:rPr>
              <a:t>2. Financial wellness and its determinants</a:t>
            </a:r>
            <a:endParaRPr lang="en-US" b="1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2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rgbClr val="002244"/>
                </a:solidFill>
                <a:latin typeface="+mn-lt"/>
              </a:rPr>
              <a:t>Financial wellness is understood by Indigenous Peoples to be…</a:t>
            </a:r>
            <a:endParaRPr lang="en-US" sz="4000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06625"/>
            <a:ext cx="6012543" cy="435133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C00000"/>
                </a:solidFill>
              </a:rPr>
              <a:t>The continuous process of balancing income, saving, investing and spending to achieve one’s life goals (physical, emotional, mental and spiritual) over the life cycle, and to maintain a state of wellness for individuals, family and community.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6" name="Picture 2" descr="https://photos-6.dropbox.com/t/2/AABHHTVEO6AoepZlexU0CqmZ_bTA7se1yfbU0x1JtV1saw/12/403160286/jpeg/32x32/3/1484881200/0/2/4.%20Algonquin%20Medicinal%20Plant%20I%2C%20Simon%20Brascoupe.jpg/EPDoz5wDGM2NASACKAI/EzKrbRC37cNj5Z4BCBpKvFEzL7IXCes8v6YBhhEm96Y?dl=0&amp;size=800x600&amp;size_mode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43" y="1690688"/>
            <a:ext cx="4397829" cy="43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6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70960" cy="566123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n-lt"/>
              </a:rPr>
              <a:t>Indigenous Financial Wellness Framework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89" y="167704"/>
            <a:ext cx="7751811" cy="669029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0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photos-6.dropbox.com/t/2/AAA1QbWC8V432nVClL7fa_vctcROM9DHOTVCWn3S4gEsLw/12/403160286/jpeg/32x32/3/1484881200/0/2/10.%20Elk%20and%20Elk%20Spirit%2C%20Simon%20Brascoupe.jpg/EPDoz5wDGM2NASACKAI/Q0VcvP-gj87WWM8M-7thF85GDOQkJ4iQZ57O_t9OXiU?dl=0&amp;size=800x600&amp;size_mode=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6884" r="-476" b="16443"/>
          <a:stretch/>
        </p:blipFill>
        <p:spPr bwMode="auto">
          <a:xfrm>
            <a:off x="0" y="-29029"/>
            <a:ext cx="12270657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CA" b="1" dirty="0">
                <a:solidFill>
                  <a:srgbClr val="002244"/>
                </a:solidFill>
                <a:latin typeface="+mn-lt"/>
              </a:rPr>
              <a:t>4. Opportunities to build financial wellness</a:t>
            </a:r>
            <a:endParaRPr lang="en-US" b="1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1145</Words>
  <Application>Microsoft Macintosh PowerPoint</Application>
  <PresentationFormat>Custom</PresentationFormat>
  <Paragraphs>183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First Nations Financial Wellness</vt:lpstr>
      <vt:lpstr>Overview</vt:lpstr>
      <vt:lpstr>1. Who we are</vt:lpstr>
      <vt:lpstr>AFOA Canada </vt:lpstr>
      <vt:lpstr>PowerPoint Presentation</vt:lpstr>
      <vt:lpstr>2. Financial wellness and its determinants</vt:lpstr>
      <vt:lpstr>Financial wellness is understood by Indigenous Peoples to be…</vt:lpstr>
      <vt:lpstr>Indigenous Financial Wellness Framework</vt:lpstr>
      <vt:lpstr>4. Opportunities to build financial wellness</vt:lpstr>
      <vt:lpstr>First Nations Financial Wellness Project</vt:lpstr>
      <vt:lpstr>Context is different on and off reserve</vt:lpstr>
      <vt:lpstr>Opportunity: Boost access to income benefits</vt:lpstr>
      <vt:lpstr>Opportunity: Build savings </vt:lpstr>
      <vt:lpstr>Opportunity: Expand access to banking services</vt:lpstr>
      <vt:lpstr>5. What we can do to build financial wellness</vt:lpstr>
      <vt:lpstr>Best practices when working with First Nations </vt:lpstr>
      <vt:lpstr>Long-term Focus </vt:lpstr>
      <vt:lpstr>Training: Steps and Best Practices to setting up community volunteer tax programs</vt:lpstr>
      <vt:lpstr>Managing your Money booklet and worksheets</vt:lpstr>
      <vt:lpstr>Miigwetch Nia:wen Thanks 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Nations Financial Wellness</dc:title>
  <dc:creator>Simon Brascoupe</dc:creator>
  <cp:lastModifiedBy>Michael  Howard</cp:lastModifiedBy>
  <cp:revision>111</cp:revision>
  <cp:lastPrinted>2018-02-05T16:59:35Z</cp:lastPrinted>
  <dcterms:created xsi:type="dcterms:W3CDTF">2016-10-19T18:09:04Z</dcterms:created>
  <dcterms:modified xsi:type="dcterms:W3CDTF">2019-01-18T21:54:01Z</dcterms:modified>
</cp:coreProperties>
</file>