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7" r:id="rId3"/>
    <p:sldId id="258" r:id="rId4"/>
    <p:sldId id="265" r:id="rId5"/>
    <p:sldId id="259" r:id="rId6"/>
    <p:sldId id="261" r:id="rId7"/>
    <p:sldId id="263" r:id="rId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04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74"/>
    <p:restoredTop sz="94662"/>
  </p:normalViewPr>
  <p:slideViewPr>
    <p:cSldViewPr snapToGrid="0" snapToObjects="1">
      <p:cViewPr varScale="1">
        <p:scale>
          <a:sx n="75" d="100"/>
          <a:sy n="75" d="100"/>
        </p:scale>
        <p:origin x="-144" y="-1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802597-2415-3B46-8F19-3EC9A265218B}" type="datetimeFigureOut">
              <a:rPr lang="es-MX" smtClean="0"/>
              <a:t>19-01-18</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0C840B-54FC-DE43-8423-72421ECBD3B6}" type="slidenum">
              <a:rPr lang="es-MX" smtClean="0"/>
              <a:t>‹#›</a:t>
            </a:fld>
            <a:endParaRPr lang="es-MX"/>
          </a:p>
        </p:txBody>
      </p:sp>
    </p:spTree>
    <p:extLst>
      <p:ext uri="{BB962C8B-B14F-4D97-AF65-F5344CB8AC3E}">
        <p14:creationId xmlns:p14="http://schemas.microsoft.com/office/powerpoint/2010/main" val="951257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520C840B-54FC-DE43-8423-72421ECBD3B6}" type="slidenum">
              <a:rPr lang="es-MX" smtClean="0"/>
              <a:t>6</a:t>
            </a:fld>
            <a:endParaRPr lang="es-MX"/>
          </a:p>
        </p:txBody>
      </p:sp>
    </p:spTree>
    <p:extLst>
      <p:ext uri="{BB962C8B-B14F-4D97-AF65-F5344CB8AC3E}">
        <p14:creationId xmlns:p14="http://schemas.microsoft.com/office/powerpoint/2010/main" val="850170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A5717D4-4EB2-3C4B-B9E5-90B82A58DAA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xmlns="" id="{40C07B23-002E-E643-A4BD-51CCD16DEC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MX"/>
          </a:p>
        </p:txBody>
      </p:sp>
      <p:sp>
        <p:nvSpPr>
          <p:cNvPr id="4" name="Marcador de fecha 3">
            <a:extLst>
              <a:ext uri="{FF2B5EF4-FFF2-40B4-BE49-F238E27FC236}">
                <a16:creationId xmlns:a16="http://schemas.microsoft.com/office/drawing/2014/main" xmlns="" id="{26B0524E-E207-D441-9C2E-3ED1568F15CE}"/>
              </a:ext>
            </a:extLst>
          </p:cNvPr>
          <p:cNvSpPr>
            <a:spLocks noGrp="1"/>
          </p:cNvSpPr>
          <p:nvPr>
            <p:ph type="dt" sz="half" idx="10"/>
          </p:nvPr>
        </p:nvSpPr>
        <p:spPr/>
        <p:txBody>
          <a:bodyPr/>
          <a:lstStyle/>
          <a:p>
            <a:fld id="{F62F77B6-9BBD-8246-9F9C-275346A8D48E}" type="datetimeFigureOut">
              <a:rPr lang="es-MX" smtClean="0"/>
              <a:t>19-01-18</a:t>
            </a:fld>
            <a:endParaRPr lang="es-MX"/>
          </a:p>
        </p:txBody>
      </p:sp>
      <p:sp>
        <p:nvSpPr>
          <p:cNvPr id="5" name="Marcador de pie de página 4">
            <a:extLst>
              <a:ext uri="{FF2B5EF4-FFF2-40B4-BE49-F238E27FC236}">
                <a16:creationId xmlns:a16="http://schemas.microsoft.com/office/drawing/2014/main" xmlns="" id="{031665E5-86C0-4049-BF63-5AED5832205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B5E50069-035C-FB47-824A-142E222208B8}"/>
              </a:ext>
            </a:extLst>
          </p:cNvPr>
          <p:cNvSpPr>
            <a:spLocks noGrp="1"/>
          </p:cNvSpPr>
          <p:nvPr>
            <p:ph type="sldNum" sz="quarter" idx="12"/>
          </p:nvPr>
        </p:nvSpPr>
        <p:spPr/>
        <p:txBody>
          <a:bodyPr/>
          <a:lstStyle/>
          <a:p>
            <a:fld id="{3706B94D-1019-DD42-89D6-34D227DA6FC7}" type="slidenum">
              <a:rPr lang="es-MX" smtClean="0"/>
              <a:t>‹#›</a:t>
            </a:fld>
            <a:endParaRPr lang="es-MX"/>
          </a:p>
        </p:txBody>
      </p:sp>
    </p:spTree>
    <p:extLst>
      <p:ext uri="{BB962C8B-B14F-4D97-AF65-F5344CB8AC3E}">
        <p14:creationId xmlns:p14="http://schemas.microsoft.com/office/powerpoint/2010/main" val="834620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3425E96-7FDB-B64C-A269-0B19798CDCC5}"/>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xmlns="" id="{8CFA441F-DEB8-5141-8B23-BAB2D53CC13B}"/>
              </a:ext>
            </a:extLst>
          </p:cNvPr>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9E9CC9D5-006C-3248-B522-3AC3CB2CDBED}"/>
              </a:ext>
            </a:extLst>
          </p:cNvPr>
          <p:cNvSpPr>
            <a:spLocks noGrp="1"/>
          </p:cNvSpPr>
          <p:nvPr>
            <p:ph type="dt" sz="half" idx="10"/>
          </p:nvPr>
        </p:nvSpPr>
        <p:spPr/>
        <p:txBody>
          <a:bodyPr/>
          <a:lstStyle/>
          <a:p>
            <a:fld id="{F62F77B6-9BBD-8246-9F9C-275346A8D48E}" type="datetimeFigureOut">
              <a:rPr lang="es-MX" smtClean="0"/>
              <a:t>19-01-18</a:t>
            </a:fld>
            <a:endParaRPr lang="es-MX"/>
          </a:p>
        </p:txBody>
      </p:sp>
      <p:sp>
        <p:nvSpPr>
          <p:cNvPr id="5" name="Marcador de pie de página 4">
            <a:extLst>
              <a:ext uri="{FF2B5EF4-FFF2-40B4-BE49-F238E27FC236}">
                <a16:creationId xmlns:a16="http://schemas.microsoft.com/office/drawing/2014/main" xmlns="" id="{441834B8-295F-3547-8508-EA56B4EBB0D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3A2DBCAF-9A95-8A41-8335-B794D80CD255}"/>
              </a:ext>
            </a:extLst>
          </p:cNvPr>
          <p:cNvSpPr>
            <a:spLocks noGrp="1"/>
          </p:cNvSpPr>
          <p:nvPr>
            <p:ph type="sldNum" sz="quarter" idx="12"/>
          </p:nvPr>
        </p:nvSpPr>
        <p:spPr/>
        <p:txBody>
          <a:bodyPr/>
          <a:lstStyle/>
          <a:p>
            <a:fld id="{3706B94D-1019-DD42-89D6-34D227DA6FC7}" type="slidenum">
              <a:rPr lang="es-MX" smtClean="0"/>
              <a:t>‹#›</a:t>
            </a:fld>
            <a:endParaRPr lang="es-MX"/>
          </a:p>
        </p:txBody>
      </p:sp>
    </p:spTree>
    <p:extLst>
      <p:ext uri="{BB962C8B-B14F-4D97-AF65-F5344CB8AC3E}">
        <p14:creationId xmlns:p14="http://schemas.microsoft.com/office/powerpoint/2010/main" val="2511235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xmlns="" id="{4177DB8F-8B9C-9645-8F66-3F65BC27DE96}"/>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xmlns="" id="{81BB054F-6936-D24E-90A0-D3E0356E9667}"/>
              </a:ext>
            </a:extLst>
          </p:cNvPr>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87CDEAEA-03BA-D846-95B4-03616151CD71}"/>
              </a:ext>
            </a:extLst>
          </p:cNvPr>
          <p:cNvSpPr>
            <a:spLocks noGrp="1"/>
          </p:cNvSpPr>
          <p:nvPr>
            <p:ph type="dt" sz="half" idx="10"/>
          </p:nvPr>
        </p:nvSpPr>
        <p:spPr/>
        <p:txBody>
          <a:bodyPr/>
          <a:lstStyle/>
          <a:p>
            <a:fld id="{F62F77B6-9BBD-8246-9F9C-275346A8D48E}" type="datetimeFigureOut">
              <a:rPr lang="es-MX" smtClean="0"/>
              <a:t>19-01-18</a:t>
            </a:fld>
            <a:endParaRPr lang="es-MX"/>
          </a:p>
        </p:txBody>
      </p:sp>
      <p:sp>
        <p:nvSpPr>
          <p:cNvPr id="5" name="Marcador de pie de página 4">
            <a:extLst>
              <a:ext uri="{FF2B5EF4-FFF2-40B4-BE49-F238E27FC236}">
                <a16:creationId xmlns:a16="http://schemas.microsoft.com/office/drawing/2014/main" xmlns="" id="{B8680073-4484-4840-BAF7-109FC3C6C27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3A166D85-F5F1-D744-B6C6-445D3CA5BD27}"/>
              </a:ext>
            </a:extLst>
          </p:cNvPr>
          <p:cNvSpPr>
            <a:spLocks noGrp="1"/>
          </p:cNvSpPr>
          <p:nvPr>
            <p:ph type="sldNum" sz="quarter" idx="12"/>
          </p:nvPr>
        </p:nvSpPr>
        <p:spPr/>
        <p:txBody>
          <a:bodyPr/>
          <a:lstStyle/>
          <a:p>
            <a:fld id="{3706B94D-1019-DD42-89D6-34D227DA6FC7}" type="slidenum">
              <a:rPr lang="es-MX" smtClean="0"/>
              <a:t>‹#›</a:t>
            </a:fld>
            <a:endParaRPr lang="es-MX"/>
          </a:p>
        </p:txBody>
      </p:sp>
    </p:spTree>
    <p:extLst>
      <p:ext uri="{BB962C8B-B14F-4D97-AF65-F5344CB8AC3E}">
        <p14:creationId xmlns:p14="http://schemas.microsoft.com/office/powerpoint/2010/main" val="1224727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601231F-A470-4644-AA03-D191CC79CB51}"/>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B383F230-5281-7947-B22E-1B854AE9FEF8}"/>
              </a:ext>
            </a:extLst>
          </p:cNvPr>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F1540AA1-23C6-DA49-B4FD-898E9504C497}"/>
              </a:ext>
            </a:extLst>
          </p:cNvPr>
          <p:cNvSpPr>
            <a:spLocks noGrp="1"/>
          </p:cNvSpPr>
          <p:nvPr>
            <p:ph type="dt" sz="half" idx="10"/>
          </p:nvPr>
        </p:nvSpPr>
        <p:spPr/>
        <p:txBody>
          <a:bodyPr/>
          <a:lstStyle/>
          <a:p>
            <a:fld id="{F62F77B6-9BBD-8246-9F9C-275346A8D48E}" type="datetimeFigureOut">
              <a:rPr lang="es-MX" smtClean="0"/>
              <a:t>19-01-18</a:t>
            </a:fld>
            <a:endParaRPr lang="es-MX"/>
          </a:p>
        </p:txBody>
      </p:sp>
      <p:sp>
        <p:nvSpPr>
          <p:cNvPr id="5" name="Marcador de pie de página 4">
            <a:extLst>
              <a:ext uri="{FF2B5EF4-FFF2-40B4-BE49-F238E27FC236}">
                <a16:creationId xmlns:a16="http://schemas.microsoft.com/office/drawing/2014/main" xmlns="" id="{79C0D2E3-B43D-9243-AE43-71BCAE646F3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9E83FDF5-50CA-6E47-8968-2CC63193654F}"/>
              </a:ext>
            </a:extLst>
          </p:cNvPr>
          <p:cNvSpPr>
            <a:spLocks noGrp="1"/>
          </p:cNvSpPr>
          <p:nvPr>
            <p:ph type="sldNum" sz="quarter" idx="12"/>
          </p:nvPr>
        </p:nvSpPr>
        <p:spPr/>
        <p:txBody>
          <a:bodyPr/>
          <a:lstStyle/>
          <a:p>
            <a:fld id="{3706B94D-1019-DD42-89D6-34D227DA6FC7}" type="slidenum">
              <a:rPr lang="es-MX" smtClean="0"/>
              <a:t>‹#›</a:t>
            </a:fld>
            <a:endParaRPr lang="es-MX"/>
          </a:p>
        </p:txBody>
      </p:sp>
    </p:spTree>
    <p:extLst>
      <p:ext uri="{BB962C8B-B14F-4D97-AF65-F5344CB8AC3E}">
        <p14:creationId xmlns:p14="http://schemas.microsoft.com/office/powerpoint/2010/main" val="1044882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C0807CE-830A-734D-AA17-ECF5F641BCD6}"/>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98438A35-520F-9243-A97D-05DA16D9EC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a:extLst>
              <a:ext uri="{FF2B5EF4-FFF2-40B4-BE49-F238E27FC236}">
                <a16:creationId xmlns:a16="http://schemas.microsoft.com/office/drawing/2014/main" xmlns="" id="{4BA17D62-BF51-584D-ADA0-AC5A90442894}"/>
              </a:ext>
            </a:extLst>
          </p:cNvPr>
          <p:cNvSpPr>
            <a:spLocks noGrp="1"/>
          </p:cNvSpPr>
          <p:nvPr>
            <p:ph type="dt" sz="half" idx="10"/>
          </p:nvPr>
        </p:nvSpPr>
        <p:spPr/>
        <p:txBody>
          <a:bodyPr/>
          <a:lstStyle/>
          <a:p>
            <a:fld id="{F62F77B6-9BBD-8246-9F9C-275346A8D48E}" type="datetimeFigureOut">
              <a:rPr lang="es-MX" smtClean="0"/>
              <a:t>19-01-18</a:t>
            </a:fld>
            <a:endParaRPr lang="es-MX"/>
          </a:p>
        </p:txBody>
      </p:sp>
      <p:sp>
        <p:nvSpPr>
          <p:cNvPr id="5" name="Marcador de pie de página 4">
            <a:extLst>
              <a:ext uri="{FF2B5EF4-FFF2-40B4-BE49-F238E27FC236}">
                <a16:creationId xmlns:a16="http://schemas.microsoft.com/office/drawing/2014/main" xmlns="" id="{0A9C037E-DED3-044C-B982-49B72335625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xmlns="" id="{A649CBFD-28A1-D840-935B-EF8F6D6694B4}"/>
              </a:ext>
            </a:extLst>
          </p:cNvPr>
          <p:cNvSpPr>
            <a:spLocks noGrp="1"/>
          </p:cNvSpPr>
          <p:nvPr>
            <p:ph type="sldNum" sz="quarter" idx="12"/>
          </p:nvPr>
        </p:nvSpPr>
        <p:spPr/>
        <p:txBody>
          <a:bodyPr/>
          <a:lstStyle/>
          <a:p>
            <a:fld id="{3706B94D-1019-DD42-89D6-34D227DA6FC7}" type="slidenum">
              <a:rPr lang="es-MX" smtClean="0"/>
              <a:t>‹#›</a:t>
            </a:fld>
            <a:endParaRPr lang="es-MX"/>
          </a:p>
        </p:txBody>
      </p:sp>
    </p:spTree>
    <p:extLst>
      <p:ext uri="{BB962C8B-B14F-4D97-AF65-F5344CB8AC3E}">
        <p14:creationId xmlns:p14="http://schemas.microsoft.com/office/powerpoint/2010/main" val="549634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F2FC976-C942-6343-9D22-FE47DDAD393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21E0917A-4D25-BC4C-92F2-738533484322}"/>
              </a:ext>
            </a:extLst>
          </p:cNvPr>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xmlns="" id="{C06C8311-0330-8F4D-8FC7-F15D99508CCD}"/>
              </a:ext>
            </a:extLst>
          </p:cNvPr>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xmlns="" id="{5A592F58-4C87-3841-BD8B-9F4BD8437C45}"/>
              </a:ext>
            </a:extLst>
          </p:cNvPr>
          <p:cNvSpPr>
            <a:spLocks noGrp="1"/>
          </p:cNvSpPr>
          <p:nvPr>
            <p:ph type="dt" sz="half" idx="10"/>
          </p:nvPr>
        </p:nvSpPr>
        <p:spPr/>
        <p:txBody>
          <a:bodyPr/>
          <a:lstStyle/>
          <a:p>
            <a:fld id="{F62F77B6-9BBD-8246-9F9C-275346A8D48E}" type="datetimeFigureOut">
              <a:rPr lang="es-MX" smtClean="0"/>
              <a:t>19-01-18</a:t>
            </a:fld>
            <a:endParaRPr lang="es-MX"/>
          </a:p>
        </p:txBody>
      </p:sp>
      <p:sp>
        <p:nvSpPr>
          <p:cNvPr id="6" name="Marcador de pie de página 5">
            <a:extLst>
              <a:ext uri="{FF2B5EF4-FFF2-40B4-BE49-F238E27FC236}">
                <a16:creationId xmlns:a16="http://schemas.microsoft.com/office/drawing/2014/main" xmlns="" id="{ABBB49EB-0CC3-8140-B802-4D904B7F150D}"/>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xmlns="" id="{036EDE05-8B86-C941-A747-C28460E1A3B7}"/>
              </a:ext>
            </a:extLst>
          </p:cNvPr>
          <p:cNvSpPr>
            <a:spLocks noGrp="1"/>
          </p:cNvSpPr>
          <p:nvPr>
            <p:ph type="sldNum" sz="quarter" idx="12"/>
          </p:nvPr>
        </p:nvSpPr>
        <p:spPr/>
        <p:txBody>
          <a:bodyPr/>
          <a:lstStyle/>
          <a:p>
            <a:fld id="{3706B94D-1019-DD42-89D6-34D227DA6FC7}" type="slidenum">
              <a:rPr lang="es-MX" smtClean="0"/>
              <a:t>‹#›</a:t>
            </a:fld>
            <a:endParaRPr lang="es-MX"/>
          </a:p>
        </p:txBody>
      </p:sp>
    </p:spTree>
    <p:extLst>
      <p:ext uri="{BB962C8B-B14F-4D97-AF65-F5344CB8AC3E}">
        <p14:creationId xmlns:p14="http://schemas.microsoft.com/office/powerpoint/2010/main" val="3013109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18FCC22-D9C1-584D-8CCC-5B68D833C773}"/>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E5739A0B-3662-9048-884A-560F67AADC7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a:extLst>
              <a:ext uri="{FF2B5EF4-FFF2-40B4-BE49-F238E27FC236}">
                <a16:creationId xmlns:a16="http://schemas.microsoft.com/office/drawing/2014/main" xmlns="" id="{EDF32F50-C25B-9546-8942-5A3EE565CDFC}"/>
              </a:ext>
            </a:extLst>
          </p:cNvPr>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xmlns="" id="{243A5138-0684-464F-8011-B54AF92438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a:extLst>
              <a:ext uri="{FF2B5EF4-FFF2-40B4-BE49-F238E27FC236}">
                <a16:creationId xmlns:a16="http://schemas.microsoft.com/office/drawing/2014/main" xmlns="" id="{8716A738-054A-714F-B503-4884120345D3}"/>
              </a:ext>
            </a:extLst>
          </p:cNvPr>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xmlns="" id="{AC92F1DE-61AC-C144-8836-3DFEB5AD7DBD}"/>
              </a:ext>
            </a:extLst>
          </p:cNvPr>
          <p:cNvSpPr>
            <a:spLocks noGrp="1"/>
          </p:cNvSpPr>
          <p:nvPr>
            <p:ph type="dt" sz="half" idx="10"/>
          </p:nvPr>
        </p:nvSpPr>
        <p:spPr/>
        <p:txBody>
          <a:bodyPr/>
          <a:lstStyle/>
          <a:p>
            <a:fld id="{F62F77B6-9BBD-8246-9F9C-275346A8D48E}" type="datetimeFigureOut">
              <a:rPr lang="es-MX" smtClean="0"/>
              <a:t>19-01-18</a:t>
            </a:fld>
            <a:endParaRPr lang="es-MX"/>
          </a:p>
        </p:txBody>
      </p:sp>
      <p:sp>
        <p:nvSpPr>
          <p:cNvPr id="8" name="Marcador de pie de página 7">
            <a:extLst>
              <a:ext uri="{FF2B5EF4-FFF2-40B4-BE49-F238E27FC236}">
                <a16:creationId xmlns:a16="http://schemas.microsoft.com/office/drawing/2014/main" xmlns="" id="{7A3DE89C-8654-5C4E-8C5F-75D5FABB82E7}"/>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xmlns="" id="{945E6849-B77B-704B-8D01-09AA8D32F22E}"/>
              </a:ext>
            </a:extLst>
          </p:cNvPr>
          <p:cNvSpPr>
            <a:spLocks noGrp="1"/>
          </p:cNvSpPr>
          <p:nvPr>
            <p:ph type="sldNum" sz="quarter" idx="12"/>
          </p:nvPr>
        </p:nvSpPr>
        <p:spPr/>
        <p:txBody>
          <a:bodyPr/>
          <a:lstStyle/>
          <a:p>
            <a:fld id="{3706B94D-1019-DD42-89D6-34D227DA6FC7}" type="slidenum">
              <a:rPr lang="es-MX" smtClean="0"/>
              <a:t>‹#›</a:t>
            </a:fld>
            <a:endParaRPr lang="es-MX"/>
          </a:p>
        </p:txBody>
      </p:sp>
    </p:spTree>
    <p:extLst>
      <p:ext uri="{BB962C8B-B14F-4D97-AF65-F5344CB8AC3E}">
        <p14:creationId xmlns:p14="http://schemas.microsoft.com/office/powerpoint/2010/main" val="357699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68C184F-E06F-2948-965A-645AE562BF5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xmlns="" id="{29DAD07C-6D90-0B41-A81B-624E485DC80D}"/>
              </a:ext>
            </a:extLst>
          </p:cNvPr>
          <p:cNvSpPr>
            <a:spLocks noGrp="1"/>
          </p:cNvSpPr>
          <p:nvPr>
            <p:ph type="dt" sz="half" idx="10"/>
          </p:nvPr>
        </p:nvSpPr>
        <p:spPr/>
        <p:txBody>
          <a:bodyPr/>
          <a:lstStyle/>
          <a:p>
            <a:fld id="{F62F77B6-9BBD-8246-9F9C-275346A8D48E}" type="datetimeFigureOut">
              <a:rPr lang="es-MX" smtClean="0"/>
              <a:t>19-01-18</a:t>
            </a:fld>
            <a:endParaRPr lang="es-MX"/>
          </a:p>
        </p:txBody>
      </p:sp>
      <p:sp>
        <p:nvSpPr>
          <p:cNvPr id="4" name="Marcador de pie de página 3">
            <a:extLst>
              <a:ext uri="{FF2B5EF4-FFF2-40B4-BE49-F238E27FC236}">
                <a16:creationId xmlns:a16="http://schemas.microsoft.com/office/drawing/2014/main" xmlns="" id="{BA5041BC-1FB0-584F-86CE-6D69ABFA005B}"/>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xmlns="" id="{B79A8DA6-5170-9B48-8A4E-1DE18E707E9F}"/>
              </a:ext>
            </a:extLst>
          </p:cNvPr>
          <p:cNvSpPr>
            <a:spLocks noGrp="1"/>
          </p:cNvSpPr>
          <p:nvPr>
            <p:ph type="sldNum" sz="quarter" idx="12"/>
          </p:nvPr>
        </p:nvSpPr>
        <p:spPr/>
        <p:txBody>
          <a:bodyPr/>
          <a:lstStyle/>
          <a:p>
            <a:fld id="{3706B94D-1019-DD42-89D6-34D227DA6FC7}" type="slidenum">
              <a:rPr lang="es-MX" smtClean="0"/>
              <a:t>‹#›</a:t>
            </a:fld>
            <a:endParaRPr lang="es-MX"/>
          </a:p>
        </p:txBody>
      </p:sp>
    </p:spTree>
    <p:extLst>
      <p:ext uri="{BB962C8B-B14F-4D97-AF65-F5344CB8AC3E}">
        <p14:creationId xmlns:p14="http://schemas.microsoft.com/office/powerpoint/2010/main" val="3964784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xmlns="" id="{EA7A676C-148F-E847-A158-42BE3F74BD66}"/>
              </a:ext>
            </a:extLst>
          </p:cNvPr>
          <p:cNvSpPr>
            <a:spLocks noGrp="1"/>
          </p:cNvSpPr>
          <p:nvPr>
            <p:ph type="dt" sz="half" idx="10"/>
          </p:nvPr>
        </p:nvSpPr>
        <p:spPr/>
        <p:txBody>
          <a:bodyPr/>
          <a:lstStyle/>
          <a:p>
            <a:fld id="{F62F77B6-9BBD-8246-9F9C-275346A8D48E}" type="datetimeFigureOut">
              <a:rPr lang="es-MX" smtClean="0"/>
              <a:t>19-01-18</a:t>
            </a:fld>
            <a:endParaRPr lang="es-MX"/>
          </a:p>
        </p:txBody>
      </p:sp>
      <p:sp>
        <p:nvSpPr>
          <p:cNvPr id="3" name="Marcador de pie de página 2">
            <a:extLst>
              <a:ext uri="{FF2B5EF4-FFF2-40B4-BE49-F238E27FC236}">
                <a16:creationId xmlns:a16="http://schemas.microsoft.com/office/drawing/2014/main" xmlns="" id="{6A4F2C39-C745-9246-9A39-E26164B1F9BD}"/>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xmlns="" id="{C9043AB3-9652-0840-BA01-51588BC0FD4C}"/>
              </a:ext>
            </a:extLst>
          </p:cNvPr>
          <p:cNvSpPr>
            <a:spLocks noGrp="1"/>
          </p:cNvSpPr>
          <p:nvPr>
            <p:ph type="sldNum" sz="quarter" idx="12"/>
          </p:nvPr>
        </p:nvSpPr>
        <p:spPr/>
        <p:txBody>
          <a:bodyPr/>
          <a:lstStyle/>
          <a:p>
            <a:fld id="{3706B94D-1019-DD42-89D6-34D227DA6FC7}" type="slidenum">
              <a:rPr lang="es-MX" smtClean="0"/>
              <a:t>‹#›</a:t>
            </a:fld>
            <a:endParaRPr lang="es-MX"/>
          </a:p>
        </p:txBody>
      </p:sp>
    </p:spTree>
    <p:extLst>
      <p:ext uri="{BB962C8B-B14F-4D97-AF65-F5344CB8AC3E}">
        <p14:creationId xmlns:p14="http://schemas.microsoft.com/office/powerpoint/2010/main" val="2915875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A9F50A4-B364-394E-832C-B94238498C0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xmlns="" id="{C14A26DE-7372-E845-88F2-9D0A661263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xmlns="" id="{0F11E072-C6F9-8E4B-AEE8-AA43FF72AB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a:extLst>
              <a:ext uri="{FF2B5EF4-FFF2-40B4-BE49-F238E27FC236}">
                <a16:creationId xmlns:a16="http://schemas.microsoft.com/office/drawing/2014/main" xmlns="" id="{9D333D76-0553-4545-9488-5823292225A4}"/>
              </a:ext>
            </a:extLst>
          </p:cNvPr>
          <p:cNvSpPr>
            <a:spLocks noGrp="1"/>
          </p:cNvSpPr>
          <p:nvPr>
            <p:ph type="dt" sz="half" idx="10"/>
          </p:nvPr>
        </p:nvSpPr>
        <p:spPr/>
        <p:txBody>
          <a:bodyPr/>
          <a:lstStyle/>
          <a:p>
            <a:fld id="{F62F77B6-9BBD-8246-9F9C-275346A8D48E}" type="datetimeFigureOut">
              <a:rPr lang="es-MX" smtClean="0"/>
              <a:t>19-01-18</a:t>
            </a:fld>
            <a:endParaRPr lang="es-MX"/>
          </a:p>
        </p:txBody>
      </p:sp>
      <p:sp>
        <p:nvSpPr>
          <p:cNvPr id="6" name="Marcador de pie de página 5">
            <a:extLst>
              <a:ext uri="{FF2B5EF4-FFF2-40B4-BE49-F238E27FC236}">
                <a16:creationId xmlns:a16="http://schemas.microsoft.com/office/drawing/2014/main" xmlns="" id="{7B8063EC-12EF-8F45-9396-0237C8ECDAC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xmlns="" id="{63EE87A4-EE36-1142-8065-D5D182DA9153}"/>
              </a:ext>
            </a:extLst>
          </p:cNvPr>
          <p:cNvSpPr>
            <a:spLocks noGrp="1"/>
          </p:cNvSpPr>
          <p:nvPr>
            <p:ph type="sldNum" sz="quarter" idx="12"/>
          </p:nvPr>
        </p:nvSpPr>
        <p:spPr/>
        <p:txBody>
          <a:bodyPr/>
          <a:lstStyle/>
          <a:p>
            <a:fld id="{3706B94D-1019-DD42-89D6-34D227DA6FC7}" type="slidenum">
              <a:rPr lang="es-MX" smtClean="0"/>
              <a:t>‹#›</a:t>
            </a:fld>
            <a:endParaRPr lang="es-MX"/>
          </a:p>
        </p:txBody>
      </p:sp>
    </p:spTree>
    <p:extLst>
      <p:ext uri="{BB962C8B-B14F-4D97-AF65-F5344CB8AC3E}">
        <p14:creationId xmlns:p14="http://schemas.microsoft.com/office/powerpoint/2010/main" val="1075153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3D1F86A-7044-E241-91D0-5160F93F85F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xmlns="" id="{4F910A7D-162A-CE46-960C-AF5BF63671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xmlns="" id="{559C7003-CDE3-8345-8121-F527069BF3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a:extLst>
              <a:ext uri="{FF2B5EF4-FFF2-40B4-BE49-F238E27FC236}">
                <a16:creationId xmlns:a16="http://schemas.microsoft.com/office/drawing/2014/main" xmlns="" id="{FD004122-47E8-4546-9A1F-0D61D9F57E41}"/>
              </a:ext>
            </a:extLst>
          </p:cNvPr>
          <p:cNvSpPr>
            <a:spLocks noGrp="1"/>
          </p:cNvSpPr>
          <p:nvPr>
            <p:ph type="dt" sz="half" idx="10"/>
          </p:nvPr>
        </p:nvSpPr>
        <p:spPr/>
        <p:txBody>
          <a:bodyPr/>
          <a:lstStyle/>
          <a:p>
            <a:fld id="{F62F77B6-9BBD-8246-9F9C-275346A8D48E}" type="datetimeFigureOut">
              <a:rPr lang="es-MX" smtClean="0"/>
              <a:t>19-01-18</a:t>
            </a:fld>
            <a:endParaRPr lang="es-MX"/>
          </a:p>
        </p:txBody>
      </p:sp>
      <p:sp>
        <p:nvSpPr>
          <p:cNvPr id="6" name="Marcador de pie de página 5">
            <a:extLst>
              <a:ext uri="{FF2B5EF4-FFF2-40B4-BE49-F238E27FC236}">
                <a16:creationId xmlns:a16="http://schemas.microsoft.com/office/drawing/2014/main" xmlns="" id="{CAF6B2A7-7288-3342-AA01-62F05D927D30}"/>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xmlns="" id="{5F5A27D8-4CFA-9543-BDB3-F47DBE9E0789}"/>
              </a:ext>
            </a:extLst>
          </p:cNvPr>
          <p:cNvSpPr>
            <a:spLocks noGrp="1"/>
          </p:cNvSpPr>
          <p:nvPr>
            <p:ph type="sldNum" sz="quarter" idx="12"/>
          </p:nvPr>
        </p:nvSpPr>
        <p:spPr/>
        <p:txBody>
          <a:bodyPr/>
          <a:lstStyle/>
          <a:p>
            <a:fld id="{3706B94D-1019-DD42-89D6-34D227DA6FC7}" type="slidenum">
              <a:rPr lang="es-MX" smtClean="0"/>
              <a:t>‹#›</a:t>
            </a:fld>
            <a:endParaRPr lang="es-MX"/>
          </a:p>
        </p:txBody>
      </p:sp>
    </p:spTree>
    <p:extLst>
      <p:ext uri="{BB962C8B-B14F-4D97-AF65-F5344CB8AC3E}">
        <p14:creationId xmlns:p14="http://schemas.microsoft.com/office/powerpoint/2010/main" val="36142216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A08A76C6-95C6-8044-A0F6-A2D32E5E3A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xmlns="" id="{206EF8E2-9EC4-B649-B90B-90802F7D08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xmlns="" id="{B8EE8E18-3A9E-DC40-9A1B-C8D5551A5EA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2F77B6-9BBD-8246-9F9C-275346A8D48E}" type="datetimeFigureOut">
              <a:rPr lang="es-MX" smtClean="0"/>
              <a:t>19-01-18</a:t>
            </a:fld>
            <a:endParaRPr lang="es-MX"/>
          </a:p>
        </p:txBody>
      </p:sp>
      <p:sp>
        <p:nvSpPr>
          <p:cNvPr id="5" name="Marcador de pie de página 4">
            <a:extLst>
              <a:ext uri="{FF2B5EF4-FFF2-40B4-BE49-F238E27FC236}">
                <a16:creationId xmlns:a16="http://schemas.microsoft.com/office/drawing/2014/main" xmlns="" id="{6264FDED-255D-0C45-9147-B7CD93D3EC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xmlns="" id="{EA34D804-B21E-0246-B671-5D56EA0CD6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06B94D-1019-DD42-89D6-34D227DA6FC7}" type="slidenum">
              <a:rPr lang="es-MX" smtClean="0"/>
              <a:t>‹#›</a:t>
            </a:fld>
            <a:endParaRPr lang="es-MX"/>
          </a:p>
        </p:txBody>
      </p:sp>
    </p:spTree>
    <p:extLst>
      <p:ext uri="{BB962C8B-B14F-4D97-AF65-F5344CB8AC3E}">
        <p14:creationId xmlns:p14="http://schemas.microsoft.com/office/powerpoint/2010/main" val="3506352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11ECD9B-F010-7F4A-868D-2DE697E7298C}"/>
              </a:ext>
            </a:extLst>
          </p:cNvPr>
          <p:cNvSpPr>
            <a:spLocks noGrp="1"/>
          </p:cNvSpPr>
          <p:nvPr>
            <p:ph type="ctrTitle"/>
          </p:nvPr>
        </p:nvSpPr>
        <p:spPr>
          <a:xfrm>
            <a:off x="501445" y="368710"/>
            <a:ext cx="11076039" cy="2192851"/>
          </a:xfrm>
        </p:spPr>
        <p:txBody>
          <a:bodyPr>
            <a:normAutofit/>
          </a:bodyPr>
          <a:lstStyle/>
          <a:p>
            <a:r>
              <a:rPr lang="en-GB" sz="3600" b="1" dirty="0">
                <a:solidFill>
                  <a:srgbClr val="E804FD"/>
                </a:solidFill>
              </a:rPr>
              <a:t>For a Non-violent Transition to Post-Capitalism: Unconditional Sufficient Universal Citizen Income (USUCI). </a:t>
            </a:r>
            <a:br>
              <a:rPr lang="en-GB" sz="3600" b="1" dirty="0">
                <a:solidFill>
                  <a:srgbClr val="E804FD"/>
                </a:solidFill>
              </a:rPr>
            </a:br>
            <a:r>
              <a:rPr lang="en-GB" sz="3600" b="1" dirty="0">
                <a:solidFill>
                  <a:srgbClr val="E804FD"/>
                </a:solidFill>
              </a:rPr>
              <a:t>The Case of Mexico</a:t>
            </a:r>
          </a:p>
        </p:txBody>
      </p:sp>
      <p:sp>
        <p:nvSpPr>
          <p:cNvPr id="3" name="Subtítulo 2">
            <a:extLst>
              <a:ext uri="{FF2B5EF4-FFF2-40B4-BE49-F238E27FC236}">
                <a16:creationId xmlns:a16="http://schemas.microsoft.com/office/drawing/2014/main" xmlns="" id="{4163AD37-60F3-1F45-8919-67E48AA2E386}"/>
              </a:ext>
            </a:extLst>
          </p:cNvPr>
          <p:cNvSpPr>
            <a:spLocks noGrp="1"/>
          </p:cNvSpPr>
          <p:nvPr>
            <p:ph type="subTitle" idx="1"/>
          </p:nvPr>
        </p:nvSpPr>
        <p:spPr/>
        <p:txBody>
          <a:bodyPr>
            <a:normAutofit/>
          </a:bodyPr>
          <a:lstStyle/>
          <a:p>
            <a:pPr>
              <a:spcBef>
                <a:spcPts val="0"/>
              </a:spcBef>
            </a:pPr>
            <a:r>
              <a:rPr lang="en-GB" sz="2800" dirty="0"/>
              <a:t>Julio Boltvinik</a:t>
            </a:r>
          </a:p>
          <a:p>
            <a:pPr>
              <a:spcBef>
                <a:spcPts val="0"/>
              </a:spcBef>
            </a:pPr>
            <a:r>
              <a:rPr lang="en-GB" sz="2800" dirty="0"/>
              <a:t>El </a:t>
            </a:r>
            <a:r>
              <a:rPr lang="en-GB" sz="2800" dirty="0" err="1"/>
              <a:t>Colegio</a:t>
            </a:r>
            <a:r>
              <a:rPr lang="en-GB" sz="2800" dirty="0"/>
              <a:t> de México</a:t>
            </a:r>
          </a:p>
          <a:p>
            <a:pPr>
              <a:spcBef>
                <a:spcPts val="0"/>
              </a:spcBef>
            </a:pPr>
            <a:r>
              <a:rPr lang="en-GB" sz="2800" dirty="0" err="1"/>
              <a:t>julio.boltvinik@gmail.com</a:t>
            </a:r>
            <a:endParaRPr lang="en-GB" sz="2800" dirty="0"/>
          </a:p>
        </p:txBody>
      </p:sp>
    </p:spTree>
    <p:extLst>
      <p:ext uri="{BB962C8B-B14F-4D97-AF65-F5344CB8AC3E}">
        <p14:creationId xmlns:p14="http://schemas.microsoft.com/office/powerpoint/2010/main" val="4268862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BF0E9BA-019E-EF44-848D-E3F5A039D87D}"/>
              </a:ext>
            </a:extLst>
          </p:cNvPr>
          <p:cNvSpPr>
            <a:spLocks noGrp="1"/>
          </p:cNvSpPr>
          <p:nvPr>
            <p:ph type="title"/>
          </p:nvPr>
        </p:nvSpPr>
        <p:spPr>
          <a:xfrm>
            <a:off x="838200" y="143900"/>
            <a:ext cx="10515600" cy="947482"/>
          </a:xfrm>
        </p:spPr>
        <p:txBody>
          <a:bodyPr>
            <a:normAutofit/>
          </a:bodyPr>
          <a:lstStyle/>
          <a:p>
            <a:pPr algn="ctr"/>
            <a:r>
              <a:rPr lang="es-MX" sz="3600" dirty="0">
                <a:solidFill>
                  <a:srgbClr val="E804FD"/>
                </a:solidFill>
              </a:rPr>
              <a:t>Unstoppable replacement of human labour</a:t>
            </a:r>
          </a:p>
        </p:txBody>
      </p:sp>
      <p:sp>
        <p:nvSpPr>
          <p:cNvPr id="3" name="Marcador de contenido 2">
            <a:extLst>
              <a:ext uri="{FF2B5EF4-FFF2-40B4-BE49-F238E27FC236}">
                <a16:creationId xmlns:a16="http://schemas.microsoft.com/office/drawing/2014/main" xmlns="" id="{F1799C00-E580-1F4B-8569-632E12D69891}"/>
              </a:ext>
            </a:extLst>
          </p:cNvPr>
          <p:cNvSpPr>
            <a:spLocks noGrp="1"/>
          </p:cNvSpPr>
          <p:nvPr>
            <p:ph idx="1"/>
          </p:nvPr>
        </p:nvSpPr>
        <p:spPr>
          <a:xfrm>
            <a:off x="648929" y="1091383"/>
            <a:ext cx="10928555" cy="5353662"/>
          </a:xfrm>
        </p:spPr>
        <p:txBody>
          <a:bodyPr>
            <a:normAutofit/>
          </a:bodyPr>
          <a:lstStyle/>
          <a:p>
            <a:pPr marL="0" indent="0">
              <a:buNone/>
            </a:pPr>
            <a:r>
              <a:rPr lang="en-GB" sz="3200" dirty="0"/>
              <a:t>The ceaseless search for more profits leads capitalism to constantly revolutionize the techniques of production, as happened in the two industrial revolutions, as well as in the Scientific and Technological Revolution initiated in the 2</a:t>
            </a:r>
            <a:r>
              <a:rPr lang="en-GB" sz="3200" baseline="30000" dirty="0"/>
              <a:t>nd</a:t>
            </a:r>
            <a:r>
              <a:rPr lang="en-GB" sz="3200" dirty="0"/>
              <a:t> post-war period and which has meant the definitive triumph of the </a:t>
            </a:r>
            <a:r>
              <a:rPr lang="en-GB" sz="3200" i="1" dirty="0"/>
              <a:t>automatic principle</a:t>
            </a:r>
            <a:r>
              <a:rPr lang="en-GB" sz="3200" dirty="0"/>
              <a:t>. </a:t>
            </a:r>
          </a:p>
          <a:p>
            <a:pPr marL="0" indent="0">
              <a:buNone/>
            </a:pPr>
            <a:r>
              <a:rPr lang="en-GB" sz="3200" dirty="0"/>
              <a:t>In all these revolutions, machinery (first mechanical and then cybernetic, electronic) and later artificial intelligence, replaced human labour. </a:t>
            </a:r>
            <a:endParaRPr lang="es-MX" sz="3200" dirty="0"/>
          </a:p>
          <a:p>
            <a:pPr marL="0" indent="0">
              <a:buNone/>
            </a:pPr>
            <a:endParaRPr lang="es-MX" dirty="0"/>
          </a:p>
        </p:txBody>
      </p:sp>
    </p:spTree>
    <p:extLst>
      <p:ext uri="{BB962C8B-B14F-4D97-AF65-F5344CB8AC3E}">
        <p14:creationId xmlns:p14="http://schemas.microsoft.com/office/powerpoint/2010/main" val="1371253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4E8B674-1A21-C147-9243-F1C2A2B0E773}"/>
              </a:ext>
            </a:extLst>
          </p:cNvPr>
          <p:cNvSpPr>
            <a:spLocks noGrp="1"/>
          </p:cNvSpPr>
          <p:nvPr>
            <p:ph type="title"/>
          </p:nvPr>
        </p:nvSpPr>
        <p:spPr>
          <a:xfrm>
            <a:off x="838200" y="206477"/>
            <a:ext cx="10515600" cy="796413"/>
          </a:xfrm>
        </p:spPr>
        <p:txBody>
          <a:bodyPr>
            <a:normAutofit/>
          </a:bodyPr>
          <a:lstStyle/>
          <a:p>
            <a:pPr algn="ctr"/>
            <a:r>
              <a:rPr lang="es-MX" sz="3600" dirty="0">
                <a:solidFill>
                  <a:srgbClr val="E804FD"/>
                </a:solidFill>
              </a:rPr>
              <a:t>Insuficiency of the wage labour-income link</a:t>
            </a:r>
          </a:p>
        </p:txBody>
      </p:sp>
      <p:sp>
        <p:nvSpPr>
          <p:cNvPr id="3" name="Marcador de contenido 2">
            <a:extLst>
              <a:ext uri="{FF2B5EF4-FFF2-40B4-BE49-F238E27FC236}">
                <a16:creationId xmlns:a16="http://schemas.microsoft.com/office/drawing/2014/main" xmlns="" id="{FABBE120-76CD-1745-ACCD-E2A9702F3972}"/>
              </a:ext>
            </a:extLst>
          </p:cNvPr>
          <p:cNvSpPr>
            <a:spLocks noGrp="1"/>
          </p:cNvSpPr>
          <p:nvPr>
            <p:ph idx="1"/>
          </p:nvPr>
        </p:nvSpPr>
        <p:spPr>
          <a:xfrm>
            <a:off x="663677" y="1224116"/>
            <a:ext cx="10690123" cy="4952847"/>
          </a:xfrm>
        </p:spPr>
        <p:txBody>
          <a:bodyPr>
            <a:normAutofit lnSpcReduction="10000"/>
          </a:bodyPr>
          <a:lstStyle/>
          <a:p>
            <a:pPr marL="0" indent="0">
              <a:buNone/>
            </a:pPr>
            <a:r>
              <a:rPr lang="en-GB" sz="3200" dirty="0"/>
              <a:t>The limit is being reached as labour replacement occurs currently in all activities, reaching the point where there are </a:t>
            </a:r>
            <a:r>
              <a:rPr lang="en-GB" sz="3200" i="1" dirty="0"/>
              <a:t>insufficient new labour intensive, commodified and lucrative activities to create enough new wage jobs, to replace jobs lost by automation and meet the requirements derived by the growth of population. </a:t>
            </a:r>
          </a:p>
          <a:p>
            <a:pPr marL="0" indent="0">
              <a:buNone/>
            </a:pPr>
            <a:r>
              <a:rPr lang="en-GB" sz="3200" dirty="0"/>
              <a:t>This is intensifying economic crises and making stagnation the permanent condition of capitalism, and will soon make it non-viable, as the wage labour-income link becomes more and more insufficient as the main (almost unique) source to sustain life and effective demand. </a:t>
            </a:r>
            <a:endParaRPr lang="es-MX" sz="3200" dirty="0"/>
          </a:p>
          <a:p>
            <a:pPr marL="0" indent="0">
              <a:buNone/>
            </a:pPr>
            <a:endParaRPr lang="es-MX" dirty="0"/>
          </a:p>
        </p:txBody>
      </p:sp>
    </p:spTree>
    <p:extLst>
      <p:ext uri="{BB962C8B-B14F-4D97-AF65-F5344CB8AC3E}">
        <p14:creationId xmlns:p14="http://schemas.microsoft.com/office/powerpoint/2010/main" val="2008495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D1CC84F-6FCD-F840-AD88-3F237B286E3F}"/>
              </a:ext>
            </a:extLst>
          </p:cNvPr>
          <p:cNvSpPr>
            <a:spLocks noGrp="1"/>
          </p:cNvSpPr>
          <p:nvPr>
            <p:ph type="title"/>
          </p:nvPr>
        </p:nvSpPr>
        <p:spPr>
          <a:xfrm>
            <a:off x="838200" y="176981"/>
            <a:ext cx="10515600" cy="884903"/>
          </a:xfrm>
        </p:spPr>
        <p:txBody>
          <a:bodyPr>
            <a:normAutofit fontScale="90000"/>
          </a:bodyPr>
          <a:lstStyle/>
          <a:p>
            <a:r>
              <a:rPr lang="es-MX" sz="3600" dirty="0">
                <a:solidFill>
                  <a:srgbClr val="E804FD"/>
                </a:solidFill>
              </a:rPr>
              <a:t>Oppenheimer </a:t>
            </a:r>
            <a:r>
              <a:rPr lang="es-MX" sz="3600" i="1" dirty="0">
                <a:solidFill>
                  <a:srgbClr val="E804FD"/>
                </a:solidFill>
              </a:rPr>
              <a:t>et al</a:t>
            </a:r>
            <a:r>
              <a:rPr lang="es-MX" sz="3600" dirty="0">
                <a:solidFill>
                  <a:srgbClr val="E804FD"/>
                </a:solidFill>
              </a:rPr>
              <a:t>.: Marx’s 1859’s prediction is now a fact  </a:t>
            </a:r>
          </a:p>
        </p:txBody>
      </p:sp>
      <p:sp>
        <p:nvSpPr>
          <p:cNvPr id="3" name="Marcador de contenido 2">
            <a:extLst>
              <a:ext uri="{FF2B5EF4-FFF2-40B4-BE49-F238E27FC236}">
                <a16:creationId xmlns:a16="http://schemas.microsoft.com/office/drawing/2014/main" xmlns="" id="{FC56D834-7603-6F41-B86D-1FC1F29E2F71}"/>
              </a:ext>
            </a:extLst>
          </p:cNvPr>
          <p:cNvSpPr>
            <a:spLocks noGrp="1"/>
          </p:cNvSpPr>
          <p:nvPr>
            <p:ph idx="1"/>
          </p:nvPr>
        </p:nvSpPr>
        <p:spPr>
          <a:xfrm>
            <a:off x="604684" y="1061884"/>
            <a:ext cx="11135032" cy="5383161"/>
          </a:xfrm>
        </p:spPr>
        <p:txBody>
          <a:bodyPr/>
          <a:lstStyle/>
          <a:p>
            <a:pPr marL="0" indent="0">
              <a:buNone/>
            </a:pPr>
            <a:r>
              <a:rPr lang="es-MX" dirty="0"/>
              <a:t>“The continuance of the income-through-jobs link as the only major mechanism for distributing effective demand – for granting the right to consume – </a:t>
            </a:r>
            <a:r>
              <a:rPr lang="es-MX" i="1" dirty="0"/>
              <a:t>now</a:t>
            </a:r>
            <a:r>
              <a:rPr lang="es-MX" dirty="0"/>
              <a:t> </a:t>
            </a:r>
            <a:r>
              <a:rPr lang="es-MX" i="1" dirty="0"/>
              <a:t>acts as </a:t>
            </a:r>
            <a:r>
              <a:rPr lang="es-MX" b="1" i="1" dirty="0"/>
              <a:t>the main brake </a:t>
            </a:r>
            <a:r>
              <a:rPr lang="es-MX" i="1" dirty="0"/>
              <a:t>on the almost unlimited capacity of a cybernated productive system</a:t>
            </a:r>
            <a:r>
              <a:rPr lang="es-MX" sz="2200" dirty="0"/>
              <a:t>”. (R. Oppenheimer, </a:t>
            </a:r>
            <a:r>
              <a:rPr lang="es-MX" sz="2200" i="1" dirty="0"/>
              <a:t>et al</a:t>
            </a:r>
            <a:r>
              <a:rPr lang="es-MX" sz="2200" dirty="0"/>
              <a:t>. </a:t>
            </a:r>
            <a:r>
              <a:rPr lang="es-MX" sz="2200" i="1" dirty="0"/>
              <a:t>Letter to the President</a:t>
            </a:r>
            <a:r>
              <a:rPr lang="es-MX" sz="2200" dirty="0"/>
              <a:t>, Ad Hoc Committee, </a:t>
            </a:r>
            <a:r>
              <a:rPr lang="es-MX" sz="2200" i="1" dirty="0"/>
              <a:t>The Triple Revolution, </a:t>
            </a:r>
            <a:r>
              <a:rPr lang="es-MX" sz="2200" dirty="0"/>
              <a:t>1964.)</a:t>
            </a:r>
          </a:p>
          <a:p>
            <a:pPr marL="0" indent="0">
              <a:buNone/>
            </a:pPr>
            <a:r>
              <a:rPr lang="es-MX" dirty="0"/>
              <a:t>Contrast this astonishing statement with Marx’s famous 1859 Prologue in </a:t>
            </a:r>
            <a:r>
              <a:rPr lang="es-MX" i="1" dirty="0"/>
              <a:t>Contribution to the critique of Political Economy</a:t>
            </a:r>
            <a:r>
              <a:rPr lang="es-MX" dirty="0"/>
              <a:t> :</a:t>
            </a:r>
          </a:p>
          <a:p>
            <a:pPr marL="0" indent="0">
              <a:buNone/>
            </a:pPr>
            <a:r>
              <a:rPr lang="es-MX" dirty="0"/>
              <a:t>“At a certain stage of their development, the material productive forces of society come in conflict with the existing relations of production… </a:t>
            </a:r>
            <a:r>
              <a:rPr lang="es-MX" i="1" dirty="0"/>
              <a:t>From forms of development of the productive forces these relations </a:t>
            </a:r>
            <a:r>
              <a:rPr lang="es-MX" b="1" i="1" dirty="0"/>
              <a:t>turn into their fetters</a:t>
            </a:r>
            <a:r>
              <a:rPr lang="es-MX" i="1" dirty="0"/>
              <a:t>. </a:t>
            </a:r>
            <a:r>
              <a:rPr lang="es-MX" dirty="0"/>
              <a:t>Then begins an epoch of social revolution”</a:t>
            </a:r>
          </a:p>
          <a:p>
            <a:pPr marL="0" indent="0">
              <a:buNone/>
            </a:pPr>
            <a:endParaRPr lang="es-MX" dirty="0"/>
          </a:p>
          <a:p>
            <a:endParaRPr lang="es-MX" dirty="0"/>
          </a:p>
        </p:txBody>
      </p:sp>
    </p:spTree>
    <p:extLst>
      <p:ext uri="{BB962C8B-B14F-4D97-AF65-F5344CB8AC3E}">
        <p14:creationId xmlns:p14="http://schemas.microsoft.com/office/powerpoint/2010/main" val="3872923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679F684-7205-5549-B91D-F47F10C9777F}"/>
              </a:ext>
            </a:extLst>
          </p:cNvPr>
          <p:cNvSpPr>
            <a:spLocks noGrp="1"/>
          </p:cNvSpPr>
          <p:nvPr>
            <p:ph type="title"/>
          </p:nvPr>
        </p:nvSpPr>
        <p:spPr>
          <a:xfrm>
            <a:off x="825910" y="58994"/>
            <a:ext cx="10515600" cy="560438"/>
          </a:xfrm>
        </p:spPr>
        <p:txBody>
          <a:bodyPr>
            <a:normAutofit fontScale="90000"/>
          </a:bodyPr>
          <a:lstStyle/>
          <a:p>
            <a:pPr algn="ctr"/>
            <a:r>
              <a:rPr lang="es-MX" sz="3600" dirty="0">
                <a:solidFill>
                  <a:srgbClr val="E804FD"/>
                </a:solidFill>
              </a:rPr>
              <a:t>The </a:t>
            </a:r>
            <a:r>
              <a:rPr lang="es-MX" sz="3600" i="1" dirty="0">
                <a:solidFill>
                  <a:srgbClr val="E804FD"/>
                </a:solidFill>
              </a:rPr>
              <a:t>objective limit </a:t>
            </a:r>
            <a:r>
              <a:rPr lang="es-MX" sz="3600" dirty="0">
                <a:solidFill>
                  <a:srgbClr val="E804FD"/>
                </a:solidFill>
              </a:rPr>
              <a:t>of capitalism (OLC)</a:t>
            </a:r>
          </a:p>
        </p:txBody>
      </p:sp>
      <p:sp>
        <p:nvSpPr>
          <p:cNvPr id="3" name="Marcador de contenido 2">
            <a:extLst>
              <a:ext uri="{FF2B5EF4-FFF2-40B4-BE49-F238E27FC236}">
                <a16:creationId xmlns:a16="http://schemas.microsoft.com/office/drawing/2014/main" xmlns="" id="{54B74B03-CEF9-BB41-83B9-E7E8A75A3C83}"/>
              </a:ext>
            </a:extLst>
          </p:cNvPr>
          <p:cNvSpPr>
            <a:spLocks noGrp="1"/>
          </p:cNvSpPr>
          <p:nvPr>
            <p:ph idx="1"/>
          </p:nvPr>
        </p:nvSpPr>
        <p:spPr>
          <a:xfrm>
            <a:off x="339213" y="619432"/>
            <a:ext cx="11518490" cy="5855110"/>
          </a:xfrm>
        </p:spPr>
        <p:txBody>
          <a:bodyPr>
            <a:normAutofit/>
          </a:bodyPr>
          <a:lstStyle/>
          <a:p>
            <a:pPr marL="0" indent="0">
              <a:buNone/>
            </a:pPr>
            <a:r>
              <a:rPr lang="en-GB" dirty="0"/>
              <a:t>The idea of an OLC is found in </a:t>
            </a:r>
            <a:r>
              <a:rPr lang="en-GB" i="1" dirty="0" err="1"/>
              <a:t>Grundrisse</a:t>
            </a:r>
            <a:r>
              <a:rPr lang="en-GB" i="1" dirty="0"/>
              <a:t> and </a:t>
            </a:r>
            <a:r>
              <a:rPr lang="en-GB" dirty="0"/>
              <a:t>can be read as Marx’s tenet that the application of science to production </a:t>
            </a:r>
            <a:r>
              <a:rPr lang="en-GB" i="1" dirty="0"/>
              <a:t>makes possible overcoming the need to exploit human labour</a:t>
            </a:r>
            <a:r>
              <a:rPr lang="en-GB" dirty="0"/>
              <a:t>, </a:t>
            </a:r>
            <a:r>
              <a:rPr lang="en-GB" i="1" dirty="0"/>
              <a:t>determines the end of society centred on paid work </a:t>
            </a:r>
            <a:r>
              <a:rPr lang="en-GB" dirty="0"/>
              <a:t>and makes it </a:t>
            </a:r>
            <a:r>
              <a:rPr lang="en-GB" i="1" dirty="0"/>
              <a:t>possible &amp; necessary to delink income from work</a:t>
            </a:r>
            <a:r>
              <a:rPr lang="en-GB" dirty="0"/>
              <a:t>. Some extracts:</a:t>
            </a:r>
          </a:p>
          <a:p>
            <a:pPr marL="0" indent="0">
              <a:buNone/>
            </a:pPr>
            <a:r>
              <a:rPr lang="en-GB" sz="2600" dirty="0"/>
              <a:t>“as large industry develops, the </a:t>
            </a:r>
            <a:r>
              <a:rPr lang="en-GB" sz="2600" i="1" dirty="0"/>
              <a:t>creation of real wealth depends less on labour time </a:t>
            </a:r>
            <a:r>
              <a:rPr lang="en-GB" sz="2600" dirty="0"/>
              <a:t>(LT) </a:t>
            </a:r>
            <a:r>
              <a:rPr lang="en-GB" sz="2600" i="1" dirty="0"/>
              <a:t>than on the power of the agencies set in motion</a:t>
            </a:r>
            <a:r>
              <a:rPr lang="en-GB" sz="2600" dirty="0"/>
              <a:t>, power which depends on the </a:t>
            </a:r>
            <a:r>
              <a:rPr lang="en-GB" sz="2600" i="1" dirty="0"/>
              <a:t>general state of S&amp;T</a:t>
            </a:r>
            <a:r>
              <a:rPr lang="en-GB" sz="2600" dirty="0"/>
              <a:t>. The great foundation-stone ceases to be LT …. The </a:t>
            </a:r>
            <a:r>
              <a:rPr lang="en-GB" sz="2600" i="1" dirty="0"/>
              <a:t>theft of alien LT, on which present wealth is based</a:t>
            </a:r>
            <a:r>
              <a:rPr lang="en-GB" sz="2600" dirty="0"/>
              <a:t>, appears as a miserable foundation in face of this new one… </a:t>
            </a:r>
            <a:r>
              <a:rPr lang="en-GB" sz="2600" i="1" dirty="0"/>
              <a:t>Surplus labour </a:t>
            </a:r>
            <a:r>
              <a:rPr lang="en-GB" sz="2600" dirty="0"/>
              <a:t>ceases to be the condition for the development of general wealth… </a:t>
            </a:r>
            <a:r>
              <a:rPr lang="en-GB" sz="2600" b="1" dirty="0"/>
              <a:t>Production based on exchange value breaks down and production is stripped of the form of penury &amp; antagonism… </a:t>
            </a:r>
            <a:r>
              <a:rPr lang="en-GB" sz="2600" dirty="0"/>
              <a:t>To the reduction of necessary labour corresponds the artistic &amp; S development of the individual in the time set free and with the means created. </a:t>
            </a:r>
            <a:r>
              <a:rPr lang="en-GB" sz="2600" b="1" i="1" dirty="0"/>
              <a:t>Capital is the moving contradiction: it presses to reduce LT while it posits LT as sole measure and source of wealth</a:t>
            </a:r>
            <a:r>
              <a:rPr lang="en-GB" sz="2600" i="1" dirty="0"/>
              <a:t>.”</a:t>
            </a:r>
          </a:p>
          <a:p>
            <a:pPr marL="0" indent="0">
              <a:buNone/>
            </a:pPr>
            <a:r>
              <a:rPr lang="en-GB" dirty="0"/>
              <a:t>This passage was later </a:t>
            </a:r>
            <a:r>
              <a:rPr lang="en-GB"/>
              <a:t>worked by </a:t>
            </a:r>
            <a:r>
              <a:rPr lang="en-GB" dirty="0"/>
              <a:t>R. </a:t>
            </a:r>
            <a:r>
              <a:rPr lang="en-GB" dirty="0" err="1"/>
              <a:t>Richta</a:t>
            </a:r>
            <a:r>
              <a:rPr lang="en-GB" dirty="0"/>
              <a:t> </a:t>
            </a:r>
            <a:r>
              <a:rPr lang="en-GB" i="1" dirty="0"/>
              <a:t>et al </a:t>
            </a:r>
            <a:r>
              <a:rPr lang="en-GB" dirty="0"/>
              <a:t>(1968/9)</a:t>
            </a:r>
            <a:r>
              <a:rPr lang="en-GB" i="1" dirty="0"/>
              <a:t> </a:t>
            </a:r>
            <a:r>
              <a:rPr lang="en-GB" dirty="0"/>
              <a:t>and A. Gorz (1998/9)</a:t>
            </a:r>
            <a:endParaRPr lang="es-MX" dirty="0"/>
          </a:p>
          <a:p>
            <a:pPr marL="0" indent="0">
              <a:buNone/>
            </a:pPr>
            <a:endParaRPr lang="es-MX" dirty="0"/>
          </a:p>
        </p:txBody>
      </p:sp>
    </p:spTree>
    <p:extLst>
      <p:ext uri="{BB962C8B-B14F-4D97-AF65-F5344CB8AC3E}">
        <p14:creationId xmlns:p14="http://schemas.microsoft.com/office/powerpoint/2010/main" val="1967900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F73C53A-0513-6246-856D-732920C2F0E7}"/>
              </a:ext>
            </a:extLst>
          </p:cNvPr>
          <p:cNvSpPr>
            <a:spLocks noGrp="1"/>
          </p:cNvSpPr>
          <p:nvPr>
            <p:ph type="title"/>
          </p:nvPr>
        </p:nvSpPr>
        <p:spPr>
          <a:xfrm>
            <a:off x="221226" y="117987"/>
            <a:ext cx="11636477" cy="619432"/>
          </a:xfrm>
        </p:spPr>
        <p:txBody>
          <a:bodyPr>
            <a:normAutofit/>
          </a:bodyPr>
          <a:lstStyle/>
          <a:p>
            <a:pPr algn="ctr"/>
            <a:r>
              <a:rPr lang="es-MX" sz="3600" dirty="0">
                <a:solidFill>
                  <a:srgbClr val="E804FD"/>
                </a:solidFill>
              </a:rPr>
              <a:t>USUCI for a non-violent transition path to postcapitalism</a:t>
            </a:r>
          </a:p>
        </p:txBody>
      </p:sp>
      <p:sp>
        <p:nvSpPr>
          <p:cNvPr id="3" name="Marcador de contenido 2">
            <a:extLst>
              <a:ext uri="{FF2B5EF4-FFF2-40B4-BE49-F238E27FC236}">
                <a16:creationId xmlns:a16="http://schemas.microsoft.com/office/drawing/2014/main" xmlns="" id="{87EEBA20-1F41-624D-A894-902D1AB8CCB1}"/>
              </a:ext>
            </a:extLst>
          </p:cNvPr>
          <p:cNvSpPr>
            <a:spLocks noGrp="1"/>
          </p:cNvSpPr>
          <p:nvPr>
            <p:ph idx="1"/>
          </p:nvPr>
        </p:nvSpPr>
        <p:spPr>
          <a:xfrm>
            <a:off x="383458" y="737420"/>
            <a:ext cx="11606981" cy="5707626"/>
          </a:xfrm>
        </p:spPr>
        <p:txBody>
          <a:bodyPr>
            <a:normAutofit lnSpcReduction="10000"/>
          </a:bodyPr>
          <a:lstStyle/>
          <a:p>
            <a:pPr marL="0" indent="0">
              <a:buNone/>
            </a:pPr>
            <a:r>
              <a:rPr lang="en-GB" dirty="0"/>
              <a:t>The unavoidable transition post-capitalism, will be a non-violent one, </a:t>
            </a:r>
            <a:r>
              <a:rPr lang="en-GB" i="1" dirty="0"/>
              <a:t>only if </a:t>
            </a:r>
            <a:r>
              <a:rPr lang="en-GB" dirty="0"/>
              <a:t>USUCI (Unconditional Sufficient Universal Citizen Income) is applied. </a:t>
            </a:r>
          </a:p>
          <a:p>
            <a:pPr marL="0" indent="0">
              <a:buNone/>
            </a:pPr>
            <a:r>
              <a:rPr lang="en-GB" dirty="0"/>
              <a:t>J. Rifkin &amp; M. Ford have proposed alternative (but weak) solutions to the challenge of automation. Neither their proposals nor an insufficient and conditional basic income would create the conditions for a peaceful transition to a desirable post-capitalist society. </a:t>
            </a:r>
          </a:p>
          <a:p>
            <a:pPr marL="0" indent="0">
              <a:buNone/>
            </a:pPr>
            <a:r>
              <a:rPr lang="en-GB" dirty="0"/>
              <a:t>André Gorz &amp; Erik Olin Wright have strongly advocated USUCI. Gorz  thought that capitalism will be replaced by the </a:t>
            </a:r>
            <a:r>
              <a:rPr lang="en-GB" i="1" dirty="0"/>
              <a:t>society of multiactivity</a:t>
            </a:r>
            <a:r>
              <a:rPr lang="en-GB" dirty="0"/>
              <a:t>. </a:t>
            </a:r>
          </a:p>
          <a:p>
            <a:pPr marL="0" indent="0">
              <a:buNone/>
            </a:pPr>
            <a:r>
              <a:rPr lang="en-GB" dirty="0"/>
              <a:t>Without USUCI, capitalism will unavoidably, –pushed by worse &amp; worse crises– promote wars, repression, chaos…. barbarism.</a:t>
            </a:r>
          </a:p>
          <a:p>
            <a:pPr marL="0" indent="0">
              <a:buNone/>
            </a:pPr>
            <a:r>
              <a:rPr lang="en-GB" dirty="0"/>
              <a:t>USUCI</a:t>
            </a:r>
            <a:r>
              <a:rPr lang="en-GB" i="1" dirty="0"/>
              <a:t> makes it possible for humanity to overcome scarcity and enter the realm of abundance, saves capitalism but sows </a:t>
            </a:r>
            <a:r>
              <a:rPr lang="en-GB" dirty="0"/>
              <a:t>in it the seed of its gradual transformation into a post-capitalist democratic society where greed and fear will no longer be the prevailing motives. </a:t>
            </a:r>
            <a:endParaRPr lang="es-MX" dirty="0"/>
          </a:p>
        </p:txBody>
      </p:sp>
    </p:spTree>
    <p:extLst>
      <p:ext uri="{BB962C8B-B14F-4D97-AF65-F5344CB8AC3E}">
        <p14:creationId xmlns:p14="http://schemas.microsoft.com/office/powerpoint/2010/main" val="905067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AB39349-2467-6E47-BB8A-A95441C008A7}"/>
              </a:ext>
            </a:extLst>
          </p:cNvPr>
          <p:cNvSpPr>
            <a:spLocks noGrp="1"/>
          </p:cNvSpPr>
          <p:nvPr>
            <p:ph type="title"/>
          </p:nvPr>
        </p:nvSpPr>
        <p:spPr>
          <a:xfrm>
            <a:off x="838200" y="0"/>
            <a:ext cx="10515600" cy="870155"/>
          </a:xfrm>
        </p:spPr>
        <p:txBody>
          <a:bodyPr>
            <a:normAutofit/>
          </a:bodyPr>
          <a:lstStyle/>
          <a:p>
            <a:pPr algn="ctr"/>
            <a:r>
              <a:rPr lang="es-MX" sz="3200" dirty="0">
                <a:solidFill>
                  <a:srgbClr val="E804FD"/>
                </a:solidFill>
              </a:rPr>
              <a:t>A constitutional reform for USUCI in Mexico </a:t>
            </a:r>
          </a:p>
        </p:txBody>
      </p:sp>
      <p:sp>
        <p:nvSpPr>
          <p:cNvPr id="3" name="Marcador de contenido 2">
            <a:extLst>
              <a:ext uri="{FF2B5EF4-FFF2-40B4-BE49-F238E27FC236}">
                <a16:creationId xmlns:a16="http://schemas.microsoft.com/office/drawing/2014/main" xmlns="" id="{37214711-B4B8-2C42-AB31-E8BB9A78EC49}"/>
              </a:ext>
            </a:extLst>
          </p:cNvPr>
          <p:cNvSpPr>
            <a:spLocks noGrp="1"/>
          </p:cNvSpPr>
          <p:nvPr>
            <p:ph idx="1"/>
          </p:nvPr>
        </p:nvSpPr>
        <p:spPr>
          <a:xfrm>
            <a:off x="604684" y="870155"/>
            <a:ext cx="11208774" cy="5501148"/>
          </a:xfrm>
        </p:spPr>
        <p:txBody>
          <a:bodyPr/>
          <a:lstStyle/>
          <a:p>
            <a:pPr marL="0" indent="0">
              <a:buNone/>
            </a:pPr>
            <a:r>
              <a:rPr lang="en-GB" dirty="0"/>
              <a:t>An initiative for a constitutional reform in Mexico, establishing the Right to Universal Citizen Income (UCI) has been presented in Congress; the initiative proposes a gradual implementation of USUCI throughout a period of 40 years, arguing that it is fiscally viable. </a:t>
            </a:r>
          </a:p>
          <a:p>
            <a:pPr marL="0" indent="0">
              <a:buNone/>
            </a:pPr>
            <a:r>
              <a:rPr lang="en-GB" dirty="0"/>
              <a:t>The conditions of legitimacy for USUCI are given in Mexico, because unconditional monetary transferences to households/individuals have acquired social legitimacy, which is also reflected in the Supreme Court's thesis on the " Right to the Minimum Life-Sustaining Income”, on which Pablo Yanes will speak tomorrow. </a:t>
            </a:r>
          </a:p>
          <a:p>
            <a:pPr marL="0" indent="0">
              <a:buNone/>
            </a:pPr>
            <a:r>
              <a:rPr lang="en-GB" dirty="0"/>
              <a:t>The pioneer country, having a guaranteed demand level, would have competitive advantages that would stimulate automation, not hinder it as is happening in most countries.</a:t>
            </a:r>
            <a:endParaRPr lang="es-MX" dirty="0"/>
          </a:p>
          <a:p>
            <a:pPr marL="0" indent="0">
              <a:buNone/>
            </a:pPr>
            <a:endParaRPr lang="es-MX" dirty="0"/>
          </a:p>
          <a:p>
            <a:pPr marL="0" indent="0">
              <a:buNone/>
            </a:pPr>
            <a:endParaRPr lang="es-MX" dirty="0"/>
          </a:p>
        </p:txBody>
      </p:sp>
    </p:spTree>
    <p:extLst>
      <p:ext uri="{BB962C8B-B14F-4D97-AF65-F5344CB8AC3E}">
        <p14:creationId xmlns:p14="http://schemas.microsoft.com/office/powerpoint/2010/main" val="404151086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1835</TotalTime>
  <Words>942</Words>
  <Application>Microsoft Macintosh PowerPoint</Application>
  <PresentationFormat>Custom</PresentationFormat>
  <Paragraphs>29</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Tema de Office</vt:lpstr>
      <vt:lpstr>For a Non-violent Transition to Post-Capitalism: Unconditional Sufficient Universal Citizen Income (USUCI).  The Case of Mexico</vt:lpstr>
      <vt:lpstr>Unstoppable replacement of human labour</vt:lpstr>
      <vt:lpstr>Insuficiency of the wage labour-income link</vt:lpstr>
      <vt:lpstr>Oppenheimer et al.: Marx’s 1859’s prediction is now a fact  </vt:lpstr>
      <vt:lpstr>The objective limit of capitalism (OLC)</vt:lpstr>
      <vt:lpstr>USUCI for a non-violent transition path to postcapitalism</vt:lpstr>
      <vt:lpstr>A constitutional reform for USUCI in Mexico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Michael  Howard</cp:lastModifiedBy>
  <cp:revision>35</cp:revision>
  <dcterms:created xsi:type="dcterms:W3CDTF">2018-05-11T13:33:08Z</dcterms:created>
  <dcterms:modified xsi:type="dcterms:W3CDTF">2019-01-18T21:34:45Z</dcterms:modified>
</cp:coreProperties>
</file>