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2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8" r:id="rId4"/>
    <p:sldId id="267" r:id="rId5"/>
    <p:sldId id="268" r:id="rId6"/>
    <p:sldId id="261" r:id="rId7"/>
    <p:sldId id="262" r:id="rId8"/>
    <p:sldId id="263" r:id="rId9"/>
    <p:sldId id="264" r:id="rId10"/>
    <p:sldId id="265" r:id="rId11"/>
    <p:sldId id="269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BE9DDC-F8F0-4264-9766-01196438DA0D}">
          <p14:sldIdLst>
            <p14:sldId id="256"/>
            <p14:sldId id="258"/>
            <p14:sldId id="267"/>
            <p14:sldId id="268"/>
            <p14:sldId id="261"/>
            <p14:sldId id="262"/>
            <p14:sldId id="263"/>
            <p14:sldId id="264"/>
            <p14:sldId id="265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mar, Nasreddine" initials="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8" y="-4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CA"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 in total income due to the GBI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66398845598845"/>
          <c:y val="0.126934856823549"/>
          <c:w val="0.86368531024531"/>
          <c:h val="0.702328077267219"/>
        </c:manualLayout>
      </c:layout>
      <c:scatterChart>
        <c:scatterStyle val="lineMarker"/>
        <c:varyColors val="0"/>
        <c:ser>
          <c:idx val="0"/>
          <c:order val="0"/>
          <c:tx>
            <c:strRef>
              <c:f>UGBI!$B$53</c:f>
              <c:strCache>
                <c:ptCount val="1"/>
                <c:pt idx="0">
                  <c:v>Employment earnings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UGBI!$A$54:$A$62</c:f>
              <c:numCache>
                <c:formatCode>_-"$"* #,##0_-;\-"$"* #,##0_-;_-"$"* "-"??_-;_-@_-</c:formatCode>
                <c:ptCount val="9"/>
                <c:pt idx="0" formatCode="&quot;$&quot;#,##0_);\(&quot;$&quot;#,##0\)">
                  <c:v>0.0</c:v>
                </c:pt>
                <c:pt idx="1">
                  <c:v>10000.0</c:v>
                </c:pt>
                <c:pt idx="2">
                  <c:v>20000.0</c:v>
                </c:pt>
                <c:pt idx="3">
                  <c:v>30000.0</c:v>
                </c:pt>
                <c:pt idx="4">
                  <c:v>33978.0</c:v>
                </c:pt>
                <c:pt idx="5">
                  <c:v>40000.0</c:v>
                </c:pt>
                <c:pt idx="6">
                  <c:v>48054.0</c:v>
                </c:pt>
                <c:pt idx="7">
                  <c:v>50000.0</c:v>
                </c:pt>
                <c:pt idx="8">
                  <c:v>60000.0</c:v>
                </c:pt>
              </c:numCache>
            </c:numRef>
          </c:xVal>
          <c:yVal>
            <c:numRef>
              <c:f>UGBI!$B$54:$B$62</c:f>
              <c:numCache>
                <c:formatCode>_-"$"* #,##0_-;\-"$"* #,##0_-;_-"$"* "-"??_-;_-@_-</c:formatCode>
                <c:ptCount val="9"/>
                <c:pt idx="0" formatCode="&quot;$&quot;#,##0_);\(&quot;$&quot;#,##0\)">
                  <c:v>0.0</c:v>
                </c:pt>
                <c:pt idx="1">
                  <c:v>10000.0</c:v>
                </c:pt>
                <c:pt idx="2">
                  <c:v>20000.0</c:v>
                </c:pt>
                <c:pt idx="3">
                  <c:v>30000.0</c:v>
                </c:pt>
                <c:pt idx="4">
                  <c:v>33978.0</c:v>
                </c:pt>
                <c:pt idx="5">
                  <c:v>40000.0</c:v>
                </c:pt>
                <c:pt idx="6">
                  <c:v>48054.0</c:v>
                </c:pt>
                <c:pt idx="7">
                  <c:v>50000.0</c:v>
                </c:pt>
                <c:pt idx="8">
                  <c:v>60000.0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037-49F0-ADEF-2AD971C71EB1}"/>
            </c:ext>
          </c:extLst>
        </c:ser>
        <c:ser>
          <c:idx val="1"/>
          <c:order val="1"/>
          <c:tx>
            <c:strRef>
              <c:f>UGBI!$D$53</c:f>
              <c:strCache>
                <c:ptCount val="1"/>
                <c:pt idx="0">
                  <c:v>Total income for single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7-49F0-ADEF-2AD971C71EB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37-49F0-ADEF-2AD971C71EB1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37-49F0-ADEF-2AD971C71EB1}"/>
                </c:ext>
              </c:extLst>
            </c:dLbl>
            <c:dLbl>
              <c:idx val="4"/>
              <c:layout>
                <c:manualLayout>
                  <c:x val="-0.0131948051948052"/>
                  <c:y val="0.02105825613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37-49F0-ADEF-2AD971C71EB1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37-49F0-ADEF-2AD971C71EB1}"/>
                </c:ext>
              </c:extLst>
            </c:dLbl>
            <c:dLbl>
              <c:idx val="6"/>
              <c:layout>
                <c:manualLayout>
                  <c:x val="0.0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37-49F0-ADEF-2AD971C71EB1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37-49F0-ADEF-2AD971C71EB1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37-49F0-ADEF-2AD971C71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UGBI!$A$54:$A$62</c:f>
              <c:numCache>
                <c:formatCode>_-"$"* #,##0_-;\-"$"* #,##0_-;_-"$"* "-"??_-;_-@_-</c:formatCode>
                <c:ptCount val="9"/>
                <c:pt idx="0" formatCode="&quot;$&quot;#,##0_);\(&quot;$&quot;#,##0\)">
                  <c:v>0.0</c:v>
                </c:pt>
                <c:pt idx="1">
                  <c:v>10000.0</c:v>
                </c:pt>
                <c:pt idx="2">
                  <c:v>20000.0</c:v>
                </c:pt>
                <c:pt idx="3">
                  <c:v>30000.0</c:v>
                </c:pt>
                <c:pt idx="4">
                  <c:v>33978.0</c:v>
                </c:pt>
                <c:pt idx="5">
                  <c:v>40000.0</c:v>
                </c:pt>
                <c:pt idx="6">
                  <c:v>48054.0</c:v>
                </c:pt>
                <c:pt idx="7">
                  <c:v>50000.0</c:v>
                </c:pt>
                <c:pt idx="8">
                  <c:v>60000.0</c:v>
                </c:pt>
              </c:numCache>
            </c:numRef>
          </c:xVal>
          <c:yVal>
            <c:numRef>
              <c:f>UGBI!$D$54:$D$62</c:f>
              <c:numCache>
                <c:formatCode>_-"$"* #,##0_-;\-"$"* #,##0_-;_-"$"* "-"??_-;_-@_-</c:formatCode>
                <c:ptCount val="9"/>
                <c:pt idx="0">
                  <c:v>16989.0</c:v>
                </c:pt>
                <c:pt idx="1">
                  <c:v>21989.0</c:v>
                </c:pt>
                <c:pt idx="2">
                  <c:v>26989.0</c:v>
                </c:pt>
                <c:pt idx="3">
                  <c:v>31989.0</c:v>
                </c:pt>
                <c:pt idx="4">
                  <c:v>33978.0</c:v>
                </c:pt>
                <c:pt idx="5">
                  <c:v>40000.0</c:v>
                </c:pt>
                <c:pt idx="6">
                  <c:v>48054.0</c:v>
                </c:pt>
                <c:pt idx="7">
                  <c:v>50000.0</c:v>
                </c:pt>
                <c:pt idx="8">
                  <c:v>60000.0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037-49F0-ADEF-2AD971C71EB1}"/>
            </c:ext>
          </c:extLst>
        </c:ser>
        <c:ser>
          <c:idx val="2"/>
          <c:order val="2"/>
          <c:tx>
            <c:strRef>
              <c:f>UGBI!$F$53</c:f>
              <c:strCache>
                <c:ptCount val="1"/>
                <c:pt idx="0">
                  <c:v>Total income for a couple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37-49F0-ADEF-2AD971C71E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UGBI!$A$54:$A$62</c:f>
              <c:numCache>
                <c:formatCode>_-"$"* #,##0_-;\-"$"* #,##0_-;_-"$"* "-"??_-;_-@_-</c:formatCode>
                <c:ptCount val="9"/>
                <c:pt idx="0" formatCode="&quot;$&quot;#,##0_);\(&quot;$&quot;#,##0\)">
                  <c:v>0.0</c:v>
                </c:pt>
                <c:pt idx="1">
                  <c:v>10000.0</c:v>
                </c:pt>
                <c:pt idx="2">
                  <c:v>20000.0</c:v>
                </c:pt>
                <c:pt idx="3">
                  <c:v>30000.0</c:v>
                </c:pt>
                <c:pt idx="4">
                  <c:v>33978.0</c:v>
                </c:pt>
                <c:pt idx="5">
                  <c:v>40000.0</c:v>
                </c:pt>
                <c:pt idx="6">
                  <c:v>48054.0</c:v>
                </c:pt>
                <c:pt idx="7">
                  <c:v>50000.0</c:v>
                </c:pt>
                <c:pt idx="8">
                  <c:v>60000.0</c:v>
                </c:pt>
              </c:numCache>
            </c:numRef>
          </c:xVal>
          <c:yVal>
            <c:numRef>
              <c:f>UGBI!$F$54:$F$62</c:f>
              <c:numCache>
                <c:formatCode>_-"$"* #,##0_-;\-"$"* #,##0_-;_-"$"* "-"??_-;_-@_-</c:formatCode>
                <c:ptCount val="9"/>
                <c:pt idx="0">
                  <c:v>24027.0</c:v>
                </c:pt>
                <c:pt idx="1">
                  <c:v>29027.0</c:v>
                </c:pt>
                <c:pt idx="2">
                  <c:v>34027.0</c:v>
                </c:pt>
                <c:pt idx="3">
                  <c:v>39027.0</c:v>
                </c:pt>
                <c:pt idx="4">
                  <c:v>41016.0</c:v>
                </c:pt>
                <c:pt idx="5">
                  <c:v>44027.0</c:v>
                </c:pt>
                <c:pt idx="6">
                  <c:v>48054.0</c:v>
                </c:pt>
                <c:pt idx="7">
                  <c:v>50000.0</c:v>
                </c:pt>
                <c:pt idx="8">
                  <c:v>60000.0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037-49F0-ADEF-2AD971C71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4547032"/>
        <c:axId val="2134585912"/>
      </c:scatterChart>
      <c:valAx>
        <c:axId val="2134585912"/>
        <c:scaling>
          <c:orientation val="minMax"/>
          <c:max val="60000.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134547032"/>
        <c:crosses val="max"/>
        <c:crossBetween val="midCat"/>
      </c:valAx>
      <c:valAx>
        <c:axId val="2134547032"/>
        <c:scaling>
          <c:orientation val="minMax"/>
          <c:max val="60000.0"/>
        </c:scaling>
        <c:delete val="0"/>
        <c:axPos val="b"/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134585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470678210678211"/>
          <c:y val="0.923962284994894"/>
          <c:w val="0.9"/>
          <c:h val="0.04937295147175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CA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Actual federal support VS GBI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UGBI!$A$65</c:f>
              <c:strCache>
                <c:ptCount val="1"/>
                <c:pt idx="0">
                  <c:v>Actual federal support 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B23-4C5D-B045-D36E2944297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B23-4C5D-B045-D36E2944297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B23-4C5D-B045-D36E2944297E}"/>
              </c:ext>
            </c:extLst>
          </c:dPt>
          <c:val>
            <c:numRef>
              <c:f>UGBI!$B$65</c:f>
              <c:numCache>
                <c:formatCode>_-"$"* #,##0.0_-;\-"$"* #,##0.0_-;_-"$"* "-"?_-;_-@_-</c:formatCode>
                <c:ptCount val="1"/>
                <c:pt idx="0">
                  <c:v>3.2011673123E7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B23-4C5D-B045-D36E2944297E}"/>
            </c:ext>
          </c:extLst>
        </c:ser>
        <c:ser>
          <c:idx val="1"/>
          <c:order val="1"/>
          <c:tx>
            <c:strRef>
              <c:f>UGBI!$A$66</c:f>
              <c:strCache>
                <c:ptCount val="1"/>
                <c:pt idx="0">
                  <c:v>Remaining GBI cost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UGBI!$B$66</c:f>
              <c:numCache>
                <c:formatCode>_("$"* #,##0.00_);_("$"* \(#,##0.00\);_("$"* "-"??_);_(@_)</c:formatCode>
                <c:ptCount val="1"/>
                <c:pt idx="0">
                  <c:v>4.3814326877E7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B23-4C5D-B045-D36E29442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204264"/>
        <c:axId val="-2113200776"/>
      </c:barChart>
      <c:dateAx>
        <c:axId val="-2113204264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200776"/>
        <c:crosses val="autoZero"/>
        <c:auto val="0"/>
        <c:lblOffset val="100"/>
        <c:baseTimeUnit val="days"/>
      </c:dateAx>
      <c:valAx>
        <c:axId val="-211320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211320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bo-dpb.gc.ca/en/blog/news/Fed_Support_Low_Income" TargetMode="External"/><Relationship Id="rId2" Type="http://schemas.openxmlformats.org/officeDocument/2006/relationships/hyperlink" Target="https://www.ontario.ca/page/ontario-basic-income-pilot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bo-dpb.gc.ca/en/blog/news/Fed_Support_Low_Income" TargetMode="External"/><Relationship Id="rId2" Type="http://schemas.openxmlformats.org/officeDocument/2006/relationships/hyperlink" Target="https://www.ontario.ca/page/ontario-basic-income-pilo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6F1A3-952B-406D-90C7-117903BFBB8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081F87B-3A37-44F6-A37B-EACDBFB00996}">
      <dgm:prSet phldrT="[Text]"/>
      <dgm:spPr/>
      <dgm:t>
        <a:bodyPr/>
        <a:lstStyle/>
        <a:p>
          <a:r>
            <a:rPr lang="en-US" b="1" dirty="0"/>
            <a:t>Functions of the PBO</a:t>
          </a:r>
        </a:p>
      </dgm:t>
    </dgm:pt>
    <dgm:pt modelId="{6B0C7A93-02A3-4A2E-9348-A6E22EB1D621}" type="parTrans" cxnId="{E2F73CCA-ADEB-4AC7-A3C7-CB88A96A212D}">
      <dgm:prSet/>
      <dgm:spPr/>
      <dgm:t>
        <a:bodyPr/>
        <a:lstStyle/>
        <a:p>
          <a:endParaRPr lang="en-US"/>
        </a:p>
      </dgm:t>
    </dgm:pt>
    <dgm:pt modelId="{A51DCFA9-0626-49DF-BDE9-65C985182DB3}" type="sibTrans" cxnId="{E2F73CCA-ADEB-4AC7-A3C7-CB88A96A212D}">
      <dgm:prSet/>
      <dgm:spPr/>
      <dgm:t>
        <a:bodyPr/>
        <a:lstStyle/>
        <a:p>
          <a:endParaRPr lang="en-US"/>
        </a:p>
      </dgm:t>
    </dgm:pt>
    <dgm:pt modelId="{0066B29D-D06D-431E-921D-DA4AD73F6C39}">
      <dgm:prSet phldrT="[Text]"/>
      <dgm:spPr/>
      <dgm:t>
        <a:bodyPr/>
        <a:lstStyle/>
        <a:p>
          <a:r>
            <a:rPr lang="en-US" dirty="0"/>
            <a:t>Approving</a:t>
          </a:r>
        </a:p>
        <a:p>
          <a:r>
            <a:rPr lang="en-US" dirty="0"/>
            <a:t>(Ex ante analysis)</a:t>
          </a:r>
        </a:p>
      </dgm:t>
    </dgm:pt>
    <dgm:pt modelId="{E3583917-4600-4CF0-89D8-E988478A6091}" type="parTrans" cxnId="{22A4A65F-2E5E-4D48-A2D5-342193BC5B5C}">
      <dgm:prSet/>
      <dgm:spPr/>
      <dgm:t>
        <a:bodyPr/>
        <a:lstStyle/>
        <a:p>
          <a:endParaRPr lang="en-US"/>
        </a:p>
      </dgm:t>
    </dgm:pt>
    <dgm:pt modelId="{89B1E383-C6D2-40C7-8135-F5ECB384AC20}" type="sibTrans" cxnId="{22A4A65F-2E5E-4D48-A2D5-342193BC5B5C}">
      <dgm:prSet/>
      <dgm:spPr/>
      <dgm:t>
        <a:bodyPr/>
        <a:lstStyle/>
        <a:p>
          <a:endParaRPr lang="en-US"/>
        </a:p>
      </dgm:t>
    </dgm:pt>
    <dgm:pt modelId="{9F8E43B0-1E9A-4415-AF1E-E669A93A891A}">
      <dgm:prSet phldrT="[Text]"/>
      <dgm:spPr/>
      <dgm:t>
        <a:bodyPr/>
        <a:lstStyle/>
        <a:p>
          <a:r>
            <a:rPr lang="en-CA" b="0" dirty="0"/>
            <a:t>Economic and Fiscal Projection</a:t>
          </a:r>
          <a:endParaRPr lang="en-US" b="0" dirty="0"/>
        </a:p>
      </dgm:t>
    </dgm:pt>
    <dgm:pt modelId="{6C2F6EC3-A488-4616-83DB-FEDF4EB01092}" type="parTrans" cxnId="{BAB45578-AE88-4B57-B23A-8A41B0FF7C6A}">
      <dgm:prSet/>
      <dgm:spPr/>
      <dgm:t>
        <a:bodyPr/>
        <a:lstStyle/>
        <a:p>
          <a:endParaRPr lang="en-US"/>
        </a:p>
      </dgm:t>
    </dgm:pt>
    <dgm:pt modelId="{9C06394A-F78D-44DC-A085-DA9FC7191F2F}" type="sibTrans" cxnId="{BAB45578-AE88-4B57-B23A-8A41B0FF7C6A}">
      <dgm:prSet/>
      <dgm:spPr/>
      <dgm:t>
        <a:bodyPr/>
        <a:lstStyle/>
        <a:p>
          <a:endParaRPr lang="en-US"/>
        </a:p>
      </dgm:t>
    </dgm:pt>
    <dgm:pt modelId="{C86F69B1-DF1D-41F0-8369-F3420CE78234}">
      <dgm:prSet/>
      <dgm:spPr/>
      <dgm:t>
        <a:bodyPr/>
        <a:lstStyle/>
        <a:p>
          <a:r>
            <a:rPr lang="en-US" dirty="0"/>
            <a:t>Monitoring</a:t>
          </a:r>
        </a:p>
      </dgm:t>
    </dgm:pt>
    <dgm:pt modelId="{98B8763B-5B3B-462B-BB78-1E86EECD649D}" type="parTrans" cxnId="{8E009D5D-A9D0-44C8-BB9A-CDB35805338B}">
      <dgm:prSet/>
      <dgm:spPr/>
      <dgm:t>
        <a:bodyPr/>
        <a:lstStyle/>
        <a:p>
          <a:endParaRPr lang="en-US"/>
        </a:p>
      </dgm:t>
    </dgm:pt>
    <dgm:pt modelId="{71E9B14A-2771-4C45-A9F7-1738BED2D38B}" type="sibTrans" cxnId="{8E009D5D-A9D0-44C8-BB9A-CDB35805338B}">
      <dgm:prSet/>
      <dgm:spPr/>
      <dgm:t>
        <a:bodyPr/>
        <a:lstStyle/>
        <a:p>
          <a:endParaRPr lang="en-US"/>
        </a:p>
      </dgm:t>
    </dgm:pt>
    <dgm:pt modelId="{D557AC57-A09C-4ABA-9F97-40C221B126F8}">
      <dgm:prSet/>
      <dgm:spPr/>
      <dgm:t>
        <a:bodyPr/>
        <a:lstStyle/>
        <a:p>
          <a:r>
            <a:rPr lang="en-US"/>
            <a:t>Long-term Sustainability</a:t>
          </a:r>
        </a:p>
      </dgm:t>
    </dgm:pt>
    <dgm:pt modelId="{C1CB0002-036D-4CC8-AB65-C507089113C2}" type="parTrans" cxnId="{740BA8FD-E8D8-4EA4-B4E7-37AC9B170ED7}">
      <dgm:prSet/>
      <dgm:spPr/>
      <dgm:t>
        <a:bodyPr/>
        <a:lstStyle/>
        <a:p>
          <a:endParaRPr lang="en-US"/>
        </a:p>
      </dgm:t>
    </dgm:pt>
    <dgm:pt modelId="{CF9F1D89-B4C7-492A-ABD3-1B79F2F31BE6}" type="sibTrans" cxnId="{740BA8FD-E8D8-4EA4-B4E7-37AC9B170ED7}">
      <dgm:prSet/>
      <dgm:spPr/>
      <dgm:t>
        <a:bodyPr/>
        <a:lstStyle/>
        <a:p>
          <a:endParaRPr lang="en-US"/>
        </a:p>
      </dgm:t>
    </dgm:pt>
    <dgm:pt modelId="{9545DEA0-D437-45B6-B3A7-4EE6AF7A0E7E}">
      <dgm:prSet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Independent Costings</a:t>
          </a:r>
        </a:p>
      </dgm:t>
    </dgm:pt>
    <dgm:pt modelId="{B6F20F55-EE5B-4AF6-996C-1D60C7CD5890}" type="parTrans" cxnId="{15075573-4D5C-49CD-B023-7A5E86A3204A}">
      <dgm:prSet/>
      <dgm:spPr/>
      <dgm:t>
        <a:bodyPr/>
        <a:lstStyle/>
        <a:p>
          <a:endParaRPr lang="en-US"/>
        </a:p>
      </dgm:t>
    </dgm:pt>
    <dgm:pt modelId="{BF72F00C-7FAA-4598-9A73-2ADB7608F487}" type="sibTrans" cxnId="{15075573-4D5C-49CD-B023-7A5E86A3204A}">
      <dgm:prSet/>
      <dgm:spPr/>
      <dgm:t>
        <a:bodyPr/>
        <a:lstStyle/>
        <a:p>
          <a:endParaRPr lang="en-US"/>
        </a:p>
      </dgm:t>
    </dgm:pt>
    <dgm:pt modelId="{E53F8323-159B-4C81-A54B-51A09845ABED}">
      <dgm:prSet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costing of new proposals (e.g., Basic income) </a:t>
          </a:r>
        </a:p>
      </dgm:t>
    </dgm:pt>
    <dgm:pt modelId="{4F2E17C1-87CD-48EB-A921-C1BBC701C192}" type="sibTrans" cxnId="{94320F40-F558-4978-ADC2-E25FE8CA2165}">
      <dgm:prSet/>
      <dgm:spPr/>
      <dgm:t>
        <a:bodyPr/>
        <a:lstStyle/>
        <a:p>
          <a:endParaRPr lang="en-US"/>
        </a:p>
      </dgm:t>
    </dgm:pt>
    <dgm:pt modelId="{709B7851-553F-4644-BD3A-9146FE0C6A80}" type="parTrans" cxnId="{94320F40-F558-4978-ADC2-E25FE8CA2165}">
      <dgm:prSet/>
      <dgm:spPr/>
      <dgm:t>
        <a:bodyPr/>
        <a:lstStyle/>
        <a:p>
          <a:endParaRPr lang="en-US"/>
        </a:p>
      </dgm:t>
    </dgm:pt>
    <dgm:pt modelId="{02CA0F45-8433-40C7-AB60-4BBCB148A86E}">
      <dgm:prSet/>
      <dgm:spPr/>
      <dgm:t>
        <a:bodyPr/>
        <a:lstStyle/>
        <a:p>
          <a:r>
            <a:rPr lang="en-US" dirty="0"/>
            <a:t>budget sufficiency for measures</a:t>
          </a:r>
        </a:p>
      </dgm:t>
    </dgm:pt>
    <dgm:pt modelId="{8506CA88-D4D0-4C39-A6EA-1B50A3FDEDCF}" type="parTrans" cxnId="{E1C934C3-1DD5-4BF0-B585-0E8F7AC72805}">
      <dgm:prSet/>
      <dgm:spPr/>
      <dgm:t>
        <a:bodyPr/>
        <a:lstStyle/>
        <a:p>
          <a:endParaRPr lang="en-US"/>
        </a:p>
      </dgm:t>
    </dgm:pt>
    <dgm:pt modelId="{BCB2C2D1-0605-4BEE-97D6-F1F2B16A0443}" type="sibTrans" cxnId="{E1C934C3-1DD5-4BF0-B585-0E8F7AC72805}">
      <dgm:prSet/>
      <dgm:spPr/>
      <dgm:t>
        <a:bodyPr/>
        <a:lstStyle/>
        <a:p>
          <a:endParaRPr lang="en-US"/>
        </a:p>
      </dgm:t>
    </dgm:pt>
    <dgm:pt modelId="{809FFBA6-5FF2-4445-BCAD-ED6C778DC8D7}" type="pres">
      <dgm:prSet presAssocID="{1E96F1A3-952B-406D-90C7-117903BFBB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482E36-3FB5-445D-9236-8552ECD2D4A1}" type="pres">
      <dgm:prSet presAssocID="{4081F87B-3A37-44F6-A37B-EACDBFB00996}" presName="hierRoot1" presStyleCnt="0"/>
      <dgm:spPr/>
    </dgm:pt>
    <dgm:pt modelId="{761FC827-0394-4F71-9304-0D13C79A225E}" type="pres">
      <dgm:prSet presAssocID="{4081F87B-3A37-44F6-A37B-EACDBFB00996}" presName="composite" presStyleCnt="0"/>
      <dgm:spPr/>
    </dgm:pt>
    <dgm:pt modelId="{1EA51D00-7F58-4286-A566-7A81E0DDBCC3}" type="pres">
      <dgm:prSet presAssocID="{4081F87B-3A37-44F6-A37B-EACDBFB00996}" presName="background" presStyleLbl="node0" presStyleIdx="0" presStyleCnt="1"/>
      <dgm:spPr/>
    </dgm:pt>
    <dgm:pt modelId="{3D98E1B5-AC48-4603-8E33-9CCB39381111}" type="pres">
      <dgm:prSet presAssocID="{4081F87B-3A37-44F6-A37B-EACDBFB0099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8E3A21-66DC-4517-BB10-2F222A9F6119}" type="pres">
      <dgm:prSet presAssocID="{4081F87B-3A37-44F6-A37B-EACDBFB00996}" presName="hierChild2" presStyleCnt="0"/>
      <dgm:spPr/>
    </dgm:pt>
    <dgm:pt modelId="{2F2929CB-9A6F-4BB6-867D-F39798B1B380}" type="pres">
      <dgm:prSet presAssocID="{E3583917-4600-4CF0-89D8-E988478A609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358E0AA-8C48-410E-8AD3-7DD87B67D682}" type="pres">
      <dgm:prSet presAssocID="{0066B29D-D06D-431E-921D-DA4AD73F6C39}" presName="hierRoot2" presStyleCnt="0"/>
      <dgm:spPr/>
    </dgm:pt>
    <dgm:pt modelId="{D0BC63F3-D228-4192-8172-58033F78B451}" type="pres">
      <dgm:prSet presAssocID="{0066B29D-D06D-431E-921D-DA4AD73F6C39}" presName="composite2" presStyleCnt="0"/>
      <dgm:spPr/>
    </dgm:pt>
    <dgm:pt modelId="{531CDFD7-1F27-403B-9835-004DD7A32672}" type="pres">
      <dgm:prSet presAssocID="{0066B29D-D06D-431E-921D-DA4AD73F6C39}" presName="background2" presStyleLbl="node2" presStyleIdx="0" presStyleCnt="2"/>
      <dgm:spPr/>
    </dgm:pt>
    <dgm:pt modelId="{D988D00F-5255-42A5-8FBF-40D6613702B7}" type="pres">
      <dgm:prSet presAssocID="{0066B29D-D06D-431E-921D-DA4AD73F6C39}" presName="text2" presStyleLbl="fgAcc2" presStyleIdx="0" presStyleCnt="2" custScaleX="120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A89C7E-E570-4FB7-ACDC-24E3EE0B331C}" type="pres">
      <dgm:prSet presAssocID="{0066B29D-D06D-431E-921D-DA4AD73F6C39}" presName="hierChild3" presStyleCnt="0"/>
      <dgm:spPr/>
    </dgm:pt>
    <dgm:pt modelId="{5A4AD11C-4A41-401C-AECD-3D3357FF7D49}" type="pres">
      <dgm:prSet presAssocID="{6C2F6EC3-A488-4616-83DB-FEDF4EB01092}" presName="Name17" presStyleLbl="parChTrans1D3" presStyleIdx="0" presStyleCnt="3"/>
      <dgm:spPr/>
      <dgm:t>
        <a:bodyPr/>
        <a:lstStyle/>
        <a:p>
          <a:endParaRPr lang="en-US"/>
        </a:p>
      </dgm:t>
    </dgm:pt>
    <dgm:pt modelId="{0FEC40EC-CC7C-4698-90C0-24E7AFD573E0}" type="pres">
      <dgm:prSet presAssocID="{9F8E43B0-1E9A-4415-AF1E-E669A93A891A}" presName="hierRoot3" presStyleCnt="0"/>
      <dgm:spPr/>
    </dgm:pt>
    <dgm:pt modelId="{0F588899-E349-4B4C-B2B4-CDFB8ED4A3DD}" type="pres">
      <dgm:prSet presAssocID="{9F8E43B0-1E9A-4415-AF1E-E669A93A891A}" presName="composite3" presStyleCnt="0"/>
      <dgm:spPr/>
    </dgm:pt>
    <dgm:pt modelId="{EBF84543-18CA-46C5-AE59-605FBA957A6D}" type="pres">
      <dgm:prSet presAssocID="{9F8E43B0-1E9A-4415-AF1E-E669A93A891A}" presName="background3" presStyleLbl="node3" presStyleIdx="0" presStyleCnt="3"/>
      <dgm:spPr/>
    </dgm:pt>
    <dgm:pt modelId="{8EB7A9AA-6108-4A25-93C0-D5170495864C}" type="pres">
      <dgm:prSet presAssocID="{9F8E43B0-1E9A-4415-AF1E-E669A93A891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019EE-2B45-4AC7-A972-C27A861A4F51}" type="pres">
      <dgm:prSet presAssocID="{9F8E43B0-1E9A-4415-AF1E-E669A93A891A}" presName="hierChild4" presStyleCnt="0"/>
      <dgm:spPr/>
    </dgm:pt>
    <dgm:pt modelId="{797B8B28-E834-41E7-9DEA-A90BBB90F9E9}" type="pres">
      <dgm:prSet presAssocID="{C1CB0002-036D-4CC8-AB65-C507089113C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CE9735FB-EB91-46ED-9EB3-2DB4E3E5480C}" type="pres">
      <dgm:prSet presAssocID="{D557AC57-A09C-4ABA-9F97-40C221B126F8}" presName="hierRoot3" presStyleCnt="0"/>
      <dgm:spPr/>
    </dgm:pt>
    <dgm:pt modelId="{048271E8-180A-4987-A50D-1E16AC5D34A4}" type="pres">
      <dgm:prSet presAssocID="{D557AC57-A09C-4ABA-9F97-40C221B126F8}" presName="composite3" presStyleCnt="0"/>
      <dgm:spPr/>
    </dgm:pt>
    <dgm:pt modelId="{63130095-7C5A-4018-A9CD-65D37B18862C}" type="pres">
      <dgm:prSet presAssocID="{D557AC57-A09C-4ABA-9F97-40C221B126F8}" presName="background3" presStyleLbl="node3" presStyleIdx="1" presStyleCnt="3"/>
      <dgm:spPr/>
    </dgm:pt>
    <dgm:pt modelId="{84D0AA6C-D45D-4C6E-B662-028A0BBC3C4A}" type="pres">
      <dgm:prSet presAssocID="{D557AC57-A09C-4ABA-9F97-40C221B126F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5B497A-4DCD-44CF-B77D-16E6A8BEB445}" type="pres">
      <dgm:prSet presAssocID="{D557AC57-A09C-4ABA-9F97-40C221B126F8}" presName="hierChild4" presStyleCnt="0"/>
      <dgm:spPr/>
    </dgm:pt>
    <dgm:pt modelId="{60D9B67C-5892-4800-98DC-7E407E164394}" type="pres">
      <dgm:prSet presAssocID="{B6F20F55-EE5B-4AF6-996C-1D60C7CD5890}" presName="Name17" presStyleLbl="parChTrans1D3" presStyleIdx="2" presStyleCnt="3"/>
      <dgm:spPr/>
      <dgm:t>
        <a:bodyPr/>
        <a:lstStyle/>
        <a:p>
          <a:endParaRPr lang="en-US"/>
        </a:p>
      </dgm:t>
    </dgm:pt>
    <dgm:pt modelId="{DAE878F1-3424-41BB-BB5B-4D06029C9C4A}" type="pres">
      <dgm:prSet presAssocID="{9545DEA0-D437-45B6-B3A7-4EE6AF7A0E7E}" presName="hierRoot3" presStyleCnt="0"/>
      <dgm:spPr/>
    </dgm:pt>
    <dgm:pt modelId="{E7C165AF-D444-4E74-9525-6BEF342AA33F}" type="pres">
      <dgm:prSet presAssocID="{9545DEA0-D437-45B6-B3A7-4EE6AF7A0E7E}" presName="composite3" presStyleCnt="0"/>
      <dgm:spPr/>
    </dgm:pt>
    <dgm:pt modelId="{AB0B9F68-5E00-4F82-B26C-0E17E50141C5}" type="pres">
      <dgm:prSet presAssocID="{9545DEA0-D437-45B6-B3A7-4EE6AF7A0E7E}" presName="background3" presStyleLbl="node3" presStyleIdx="2" presStyleCnt="3"/>
      <dgm:spPr/>
    </dgm:pt>
    <dgm:pt modelId="{E9551BE4-053B-4FB9-925B-F6DDA5B3080E}" type="pres">
      <dgm:prSet presAssocID="{9545DEA0-D437-45B6-B3A7-4EE6AF7A0E7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E083F-7DD2-46A9-B705-B7881C502866}" type="pres">
      <dgm:prSet presAssocID="{9545DEA0-D437-45B6-B3A7-4EE6AF7A0E7E}" presName="hierChild4" presStyleCnt="0"/>
      <dgm:spPr/>
    </dgm:pt>
    <dgm:pt modelId="{4FE366F4-72D7-4C07-9BE0-B6AF6FD12BB2}" type="pres">
      <dgm:prSet presAssocID="{709B7851-553F-4644-BD3A-9146FE0C6A80}" presName="Name23" presStyleLbl="parChTrans1D4" presStyleIdx="0" presStyleCnt="2"/>
      <dgm:spPr/>
      <dgm:t>
        <a:bodyPr/>
        <a:lstStyle/>
        <a:p>
          <a:endParaRPr lang="en-US"/>
        </a:p>
      </dgm:t>
    </dgm:pt>
    <dgm:pt modelId="{93A9CAEA-8E2C-4659-B637-51034FD3B3DF}" type="pres">
      <dgm:prSet presAssocID="{E53F8323-159B-4C81-A54B-51A09845ABED}" presName="hierRoot4" presStyleCnt="0"/>
      <dgm:spPr/>
    </dgm:pt>
    <dgm:pt modelId="{2DFAFCC0-A8A3-4BC6-A4A5-EAAA774BD345}" type="pres">
      <dgm:prSet presAssocID="{E53F8323-159B-4C81-A54B-51A09845ABED}" presName="composite4" presStyleCnt="0"/>
      <dgm:spPr/>
    </dgm:pt>
    <dgm:pt modelId="{6C6D9E5B-4506-4C30-AF08-BC802889778F}" type="pres">
      <dgm:prSet presAssocID="{E53F8323-159B-4C81-A54B-51A09845ABED}" presName="background4" presStyleLbl="node4" presStyleIdx="0" presStyleCnt="2"/>
      <dgm:spPr/>
    </dgm:pt>
    <dgm:pt modelId="{56350024-DF29-4DDA-8861-F069B24BB2B3}" type="pres">
      <dgm:prSet presAssocID="{E53F8323-159B-4C81-A54B-51A09845ABED}" presName="text4" presStyleLbl="fgAcc4" presStyleIdx="0" presStyleCnt="2" custScaleX="1307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B5B35B-3C51-43BF-BC78-DFA6AF132129}" type="pres">
      <dgm:prSet presAssocID="{E53F8323-159B-4C81-A54B-51A09845ABED}" presName="hierChild5" presStyleCnt="0"/>
      <dgm:spPr/>
    </dgm:pt>
    <dgm:pt modelId="{8BC34973-46AA-443F-8212-C84CD98473EF}" type="pres">
      <dgm:prSet presAssocID="{8506CA88-D4D0-4C39-A6EA-1B50A3FDEDCF}" presName="Name23" presStyleLbl="parChTrans1D4" presStyleIdx="1" presStyleCnt="2"/>
      <dgm:spPr/>
      <dgm:t>
        <a:bodyPr/>
        <a:lstStyle/>
        <a:p>
          <a:endParaRPr lang="en-US"/>
        </a:p>
      </dgm:t>
    </dgm:pt>
    <dgm:pt modelId="{C37F0AFB-7CE5-4D55-AFDA-D87E47E38D98}" type="pres">
      <dgm:prSet presAssocID="{02CA0F45-8433-40C7-AB60-4BBCB148A86E}" presName="hierRoot4" presStyleCnt="0"/>
      <dgm:spPr/>
    </dgm:pt>
    <dgm:pt modelId="{09818540-1031-4536-A56E-6B7E94854716}" type="pres">
      <dgm:prSet presAssocID="{02CA0F45-8433-40C7-AB60-4BBCB148A86E}" presName="composite4" presStyleCnt="0"/>
      <dgm:spPr/>
    </dgm:pt>
    <dgm:pt modelId="{43B83A5C-D8B7-45C7-B623-512196860150}" type="pres">
      <dgm:prSet presAssocID="{02CA0F45-8433-40C7-AB60-4BBCB148A86E}" presName="background4" presStyleLbl="node4" presStyleIdx="1" presStyleCnt="2"/>
      <dgm:spPr/>
    </dgm:pt>
    <dgm:pt modelId="{458358D3-1CDA-4919-8558-7DC224F84657}" type="pres">
      <dgm:prSet presAssocID="{02CA0F45-8433-40C7-AB60-4BBCB148A86E}" presName="text4" presStyleLbl="fgAcc4" presStyleIdx="1" presStyleCnt="2" custScaleX="131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1D47A0-1706-40EE-84B3-9E7150D078BC}" type="pres">
      <dgm:prSet presAssocID="{02CA0F45-8433-40C7-AB60-4BBCB148A86E}" presName="hierChild5" presStyleCnt="0"/>
      <dgm:spPr/>
    </dgm:pt>
    <dgm:pt modelId="{B9E4023E-F297-49F0-98AB-2E8C7F852ADF}" type="pres">
      <dgm:prSet presAssocID="{98B8763B-5B3B-462B-BB78-1E86EECD649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D4D6FD0-E82C-4C65-95A9-24077FAE5A98}" type="pres">
      <dgm:prSet presAssocID="{C86F69B1-DF1D-41F0-8369-F3420CE78234}" presName="hierRoot2" presStyleCnt="0"/>
      <dgm:spPr/>
    </dgm:pt>
    <dgm:pt modelId="{D8EA1369-DEA5-4ED8-B9B2-43F105672413}" type="pres">
      <dgm:prSet presAssocID="{C86F69B1-DF1D-41F0-8369-F3420CE78234}" presName="composite2" presStyleCnt="0"/>
      <dgm:spPr/>
    </dgm:pt>
    <dgm:pt modelId="{4F8E6E32-8D83-4021-BFFF-B2B3C32D9DE6}" type="pres">
      <dgm:prSet presAssocID="{C86F69B1-DF1D-41F0-8369-F3420CE78234}" presName="background2" presStyleLbl="node2" presStyleIdx="1" presStyleCnt="2"/>
      <dgm:spPr/>
    </dgm:pt>
    <dgm:pt modelId="{394A4FEF-D1F9-4536-AC40-C31225F88E1A}" type="pres">
      <dgm:prSet presAssocID="{C86F69B1-DF1D-41F0-8369-F3420CE78234}" presName="text2" presStyleLbl="fgAcc2" presStyleIdx="1" presStyleCnt="2" custScaleX="116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49CA2-08AA-4943-A2E4-53BB0DC82C84}" type="pres">
      <dgm:prSet presAssocID="{C86F69B1-DF1D-41F0-8369-F3420CE78234}" presName="hierChild3" presStyleCnt="0"/>
      <dgm:spPr/>
    </dgm:pt>
  </dgm:ptLst>
  <dgm:cxnLst>
    <dgm:cxn modelId="{B679D926-85AA-4D9D-9C8D-0917F0F84799}" type="presOf" srcId="{6C2F6EC3-A488-4616-83DB-FEDF4EB01092}" destId="{5A4AD11C-4A41-401C-AECD-3D3357FF7D49}" srcOrd="0" destOrd="0" presId="urn:microsoft.com/office/officeart/2005/8/layout/hierarchy1"/>
    <dgm:cxn modelId="{51463228-E126-4903-9B94-558CE5118B62}" type="presOf" srcId="{709B7851-553F-4644-BD3A-9146FE0C6A80}" destId="{4FE366F4-72D7-4C07-9BE0-B6AF6FD12BB2}" srcOrd="0" destOrd="0" presId="urn:microsoft.com/office/officeart/2005/8/layout/hierarchy1"/>
    <dgm:cxn modelId="{36ED17CD-057F-43C5-814F-6E4C6C50688B}" type="presOf" srcId="{98B8763B-5B3B-462B-BB78-1E86EECD649D}" destId="{B9E4023E-F297-49F0-98AB-2E8C7F852ADF}" srcOrd="0" destOrd="0" presId="urn:microsoft.com/office/officeart/2005/8/layout/hierarchy1"/>
    <dgm:cxn modelId="{F679857E-3534-4739-A04B-87EB10EEABEC}" type="presOf" srcId="{C1CB0002-036D-4CC8-AB65-C507089113C2}" destId="{797B8B28-E834-41E7-9DEA-A90BBB90F9E9}" srcOrd="0" destOrd="0" presId="urn:microsoft.com/office/officeart/2005/8/layout/hierarchy1"/>
    <dgm:cxn modelId="{740BA8FD-E8D8-4EA4-B4E7-37AC9B170ED7}" srcId="{0066B29D-D06D-431E-921D-DA4AD73F6C39}" destId="{D557AC57-A09C-4ABA-9F97-40C221B126F8}" srcOrd="1" destOrd="0" parTransId="{C1CB0002-036D-4CC8-AB65-C507089113C2}" sibTransId="{CF9F1D89-B4C7-492A-ABD3-1B79F2F31BE6}"/>
    <dgm:cxn modelId="{7A187401-4E21-45C2-BA2E-02225BEF8FD6}" type="presOf" srcId="{9F8E43B0-1E9A-4415-AF1E-E669A93A891A}" destId="{8EB7A9AA-6108-4A25-93C0-D5170495864C}" srcOrd="0" destOrd="0" presId="urn:microsoft.com/office/officeart/2005/8/layout/hierarchy1"/>
    <dgm:cxn modelId="{E2F73CCA-ADEB-4AC7-A3C7-CB88A96A212D}" srcId="{1E96F1A3-952B-406D-90C7-117903BFBB82}" destId="{4081F87B-3A37-44F6-A37B-EACDBFB00996}" srcOrd="0" destOrd="0" parTransId="{6B0C7A93-02A3-4A2E-9348-A6E22EB1D621}" sibTransId="{A51DCFA9-0626-49DF-BDE9-65C985182DB3}"/>
    <dgm:cxn modelId="{E1C934C3-1DD5-4BF0-B585-0E8F7AC72805}" srcId="{9545DEA0-D437-45B6-B3A7-4EE6AF7A0E7E}" destId="{02CA0F45-8433-40C7-AB60-4BBCB148A86E}" srcOrd="1" destOrd="0" parTransId="{8506CA88-D4D0-4C39-A6EA-1B50A3FDEDCF}" sibTransId="{BCB2C2D1-0605-4BEE-97D6-F1F2B16A0443}"/>
    <dgm:cxn modelId="{58C226DD-D4F0-408A-BF30-677CD839FF7F}" type="presOf" srcId="{4081F87B-3A37-44F6-A37B-EACDBFB00996}" destId="{3D98E1B5-AC48-4603-8E33-9CCB39381111}" srcOrd="0" destOrd="0" presId="urn:microsoft.com/office/officeart/2005/8/layout/hierarchy1"/>
    <dgm:cxn modelId="{BAB45578-AE88-4B57-B23A-8A41B0FF7C6A}" srcId="{0066B29D-D06D-431E-921D-DA4AD73F6C39}" destId="{9F8E43B0-1E9A-4415-AF1E-E669A93A891A}" srcOrd="0" destOrd="0" parTransId="{6C2F6EC3-A488-4616-83DB-FEDF4EB01092}" sibTransId="{9C06394A-F78D-44DC-A085-DA9FC7191F2F}"/>
    <dgm:cxn modelId="{15075573-4D5C-49CD-B023-7A5E86A3204A}" srcId="{0066B29D-D06D-431E-921D-DA4AD73F6C39}" destId="{9545DEA0-D437-45B6-B3A7-4EE6AF7A0E7E}" srcOrd="2" destOrd="0" parTransId="{B6F20F55-EE5B-4AF6-996C-1D60C7CD5890}" sibTransId="{BF72F00C-7FAA-4598-9A73-2ADB7608F487}"/>
    <dgm:cxn modelId="{AE7A6069-D229-4B08-BDBD-F938873922EC}" type="presOf" srcId="{B6F20F55-EE5B-4AF6-996C-1D60C7CD5890}" destId="{60D9B67C-5892-4800-98DC-7E407E164394}" srcOrd="0" destOrd="0" presId="urn:microsoft.com/office/officeart/2005/8/layout/hierarchy1"/>
    <dgm:cxn modelId="{F88726D8-D1D5-45D9-80A7-AF45EBF401B2}" type="presOf" srcId="{02CA0F45-8433-40C7-AB60-4BBCB148A86E}" destId="{458358D3-1CDA-4919-8558-7DC224F84657}" srcOrd="0" destOrd="0" presId="urn:microsoft.com/office/officeart/2005/8/layout/hierarchy1"/>
    <dgm:cxn modelId="{E091756F-876E-4C6D-9933-1E5721D06A15}" type="presOf" srcId="{C86F69B1-DF1D-41F0-8369-F3420CE78234}" destId="{394A4FEF-D1F9-4536-AC40-C31225F88E1A}" srcOrd="0" destOrd="0" presId="urn:microsoft.com/office/officeart/2005/8/layout/hierarchy1"/>
    <dgm:cxn modelId="{95895740-850B-4A3C-B0CE-00D3D93E1EB1}" type="presOf" srcId="{E53F8323-159B-4C81-A54B-51A09845ABED}" destId="{56350024-DF29-4DDA-8861-F069B24BB2B3}" srcOrd="0" destOrd="0" presId="urn:microsoft.com/office/officeart/2005/8/layout/hierarchy1"/>
    <dgm:cxn modelId="{8F008CC7-4658-4B91-BF51-BAE19500EA90}" type="presOf" srcId="{9545DEA0-D437-45B6-B3A7-4EE6AF7A0E7E}" destId="{E9551BE4-053B-4FB9-925B-F6DDA5B3080E}" srcOrd="0" destOrd="0" presId="urn:microsoft.com/office/officeart/2005/8/layout/hierarchy1"/>
    <dgm:cxn modelId="{4D8962CE-9215-408D-8EA2-789603C34895}" type="presOf" srcId="{E3583917-4600-4CF0-89D8-E988478A6091}" destId="{2F2929CB-9A6F-4BB6-867D-F39798B1B380}" srcOrd="0" destOrd="0" presId="urn:microsoft.com/office/officeart/2005/8/layout/hierarchy1"/>
    <dgm:cxn modelId="{94320F40-F558-4978-ADC2-E25FE8CA2165}" srcId="{9545DEA0-D437-45B6-B3A7-4EE6AF7A0E7E}" destId="{E53F8323-159B-4C81-A54B-51A09845ABED}" srcOrd="0" destOrd="0" parTransId="{709B7851-553F-4644-BD3A-9146FE0C6A80}" sibTransId="{4F2E17C1-87CD-48EB-A921-C1BBC701C192}"/>
    <dgm:cxn modelId="{22A4A65F-2E5E-4D48-A2D5-342193BC5B5C}" srcId="{4081F87B-3A37-44F6-A37B-EACDBFB00996}" destId="{0066B29D-D06D-431E-921D-DA4AD73F6C39}" srcOrd="0" destOrd="0" parTransId="{E3583917-4600-4CF0-89D8-E988478A6091}" sibTransId="{89B1E383-C6D2-40C7-8135-F5ECB384AC20}"/>
    <dgm:cxn modelId="{607CE1BC-4B59-4D71-B098-B0D2178FF1AF}" type="presOf" srcId="{1E96F1A3-952B-406D-90C7-117903BFBB82}" destId="{809FFBA6-5FF2-4445-BCAD-ED6C778DC8D7}" srcOrd="0" destOrd="0" presId="urn:microsoft.com/office/officeart/2005/8/layout/hierarchy1"/>
    <dgm:cxn modelId="{D83BDE85-EE93-4F43-AB90-8DA437F062BE}" type="presOf" srcId="{8506CA88-D4D0-4C39-A6EA-1B50A3FDEDCF}" destId="{8BC34973-46AA-443F-8212-C84CD98473EF}" srcOrd="0" destOrd="0" presId="urn:microsoft.com/office/officeart/2005/8/layout/hierarchy1"/>
    <dgm:cxn modelId="{8E009D5D-A9D0-44C8-BB9A-CDB35805338B}" srcId="{4081F87B-3A37-44F6-A37B-EACDBFB00996}" destId="{C86F69B1-DF1D-41F0-8369-F3420CE78234}" srcOrd="1" destOrd="0" parTransId="{98B8763B-5B3B-462B-BB78-1E86EECD649D}" sibTransId="{71E9B14A-2771-4C45-A9F7-1738BED2D38B}"/>
    <dgm:cxn modelId="{B5A7D979-C6FC-4A4B-A558-194FE643D27B}" type="presOf" srcId="{0066B29D-D06D-431E-921D-DA4AD73F6C39}" destId="{D988D00F-5255-42A5-8FBF-40D6613702B7}" srcOrd="0" destOrd="0" presId="urn:microsoft.com/office/officeart/2005/8/layout/hierarchy1"/>
    <dgm:cxn modelId="{652348E8-E65B-47F2-9048-2D9D8B06EB6F}" type="presOf" srcId="{D557AC57-A09C-4ABA-9F97-40C221B126F8}" destId="{84D0AA6C-D45D-4C6E-B662-028A0BBC3C4A}" srcOrd="0" destOrd="0" presId="urn:microsoft.com/office/officeart/2005/8/layout/hierarchy1"/>
    <dgm:cxn modelId="{3843CFD0-88EF-453C-832F-1E0B26F836DC}" type="presParOf" srcId="{809FFBA6-5FF2-4445-BCAD-ED6C778DC8D7}" destId="{BF482E36-3FB5-445D-9236-8552ECD2D4A1}" srcOrd="0" destOrd="0" presId="urn:microsoft.com/office/officeart/2005/8/layout/hierarchy1"/>
    <dgm:cxn modelId="{D13F4147-F571-428E-A4B7-6A201CB045D1}" type="presParOf" srcId="{BF482E36-3FB5-445D-9236-8552ECD2D4A1}" destId="{761FC827-0394-4F71-9304-0D13C79A225E}" srcOrd="0" destOrd="0" presId="urn:microsoft.com/office/officeart/2005/8/layout/hierarchy1"/>
    <dgm:cxn modelId="{AE3956E9-7BF6-4E4D-9B63-EA54D68DE620}" type="presParOf" srcId="{761FC827-0394-4F71-9304-0D13C79A225E}" destId="{1EA51D00-7F58-4286-A566-7A81E0DDBCC3}" srcOrd="0" destOrd="0" presId="urn:microsoft.com/office/officeart/2005/8/layout/hierarchy1"/>
    <dgm:cxn modelId="{6E4997AE-18A7-47C5-9E62-E15FD2473787}" type="presParOf" srcId="{761FC827-0394-4F71-9304-0D13C79A225E}" destId="{3D98E1B5-AC48-4603-8E33-9CCB39381111}" srcOrd="1" destOrd="0" presId="urn:microsoft.com/office/officeart/2005/8/layout/hierarchy1"/>
    <dgm:cxn modelId="{E04A918A-2D40-4956-BF57-F65B0E31C229}" type="presParOf" srcId="{BF482E36-3FB5-445D-9236-8552ECD2D4A1}" destId="{868E3A21-66DC-4517-BB10-2F222A9F6119}" srcOrd="1" destOrd="0" presId="urn:microsoft.com/office/officeart/2005/8/layout/hierarchy1"/>
    <dgm:cxn modelId="{C49584D1-B522-4909-B27B-D6B23557A6EB}" type="presParOf" srcId="{868E3A21-66DC-4517-BB10-2F222A9F6119}" destId="{2F2929CB-9A6F-4BB6-867D-F39798B1B380}" srcOrd="0" destOrd="0" presId="urn:microsoft.com/office/officeart/2005/8/layout/hierarchy1"/>
    <dgm:cxn modelId="{223ED422-D7E4-4326-8A3A-7955ABF35B12}" type="presParOf" srcId="{868E3A21-66DC-4517-BB10-2F222A9F6119}" destId="{C358E0AA-8C48-410E-8AD3-7DD87B67D682}" srcOrd="1" destOrd="0" presId="urn:microsoft.com/office/officeart/2005/8/layout/hierarchy1"/>
    <dgm:cxn modelId="{6B0D3D06-6CD1-4EE4-B98B-C496FEC7C2BE}" type="presParOf" srcId="{C358E0AA-8C48-410E-8AD3-7DD87B67D682}" destId="{D0BC63F3-D228-4192-8172-58033F78B451}" srcOrd="0" destOrd="0" presId="urn:microsoft.com/office/officeart/2005/8/layout/hierarchy1"/>
    <dgm:cxn modelId="{B5B057A8-77DA-4845-8685-5CE3F7E68521}" type="presParOf" srcId="{D0BC63F3-D228-4192-8172-58033F78B451}" destId="{531CDFD7-1F27-403B-9835-004DD7A32672}" srcOrd="0" destOrd="0" presId="urn:microsoft.com/office/officeart/2005/8/layout/hierarchy1"/>
    <dgm:cxn modelId="{0F74B549-9D67-4691-896E-D1308D202F9B}" type="presParOf" srcId="{D0BC63F3-D228-4192-8172-58033F78B451}" destId="{D988D00F-5255-42A5-8FBF-40D6613702B7}" srcOrd="1" destOrd="0" presId="urn:microsoft.com/office/officeart/2005/8/layout/hierarchy1"/>
    <dgm:cxn modelId="{75AC29C9-E53F-44DD-B933-19815A2B29B5}" type="presParOf" srcId="{C358E0AA-8C48-410E-8AD3-7DD87B67D682}" destId="{21A89C7E-E570-4FB7-ACDC-24E3EE0B331C}" srcOrd="1" destOrd="0" presId="urn:microsoft.com/office/officeart/2005/8/layout/hierarchy1"/>
    <dgm:cxn modelId="{C0D91C44-192C-437B-8136-CC82D9401345}" type="presParOf" srcId="{21A89C7E-E570-4FB7-ACDC-24E3EE0B331C}" destId="{5A4AD11C-4A41-401C-AECD-3D3357FF7D49}" srcOrd="0" destOrd="0" presId="urn:microsoft.com/office/officeart/2005/8/layout/hierarchy1"/>
    <dgm:cxn modelId="{BF7C2340-0726-40C0-93BC-DB3435F5307A}" type="presParOf" srcId="{21A89C7E-E570-4FB7-ACDC-24E3EE0B331C}" destId="{0FEC40EC-CC7C-4698-90C0-24E7AFD573E0}" srcOrd="1" destOrd="0" presId="urn:microsoft.com/office/officeart/2005/8/layout/hierarchy1"/>
    <dgm:cxn modelId="{CB783A98-6F10-406E-A98B-C45F6EC73341}" type="presParOf" srcId="{0FEC40EC-CC7C-4698-90C0-24E7AFD573E0}" destId="{0F588899-E349-4B4C-B2B4-CDFB8ED4A3DD}" srcOrd="0" destOrd="0" presId="urn:microsoft.com/office/officeart/2005/8/layout/hierarchy1"/>
    <dgm:cxn modelId="{DBD83E32-69BA-4F0A-BD67-FC33A3615BB6}" type="presParOf" srcId="{0F588899-E349-4B4C-B2B4-CDFB8ED4A3DD}" destId="{EBF84543-18CA-46C5-AE59-605FBA957A6D}" srcOrd="0" destOrd="0" presId="urn:microsoft.com/office/officeart/2005/8/layout/hierarchy1"/>
    <dgm:cxn modelId="{08ABF06E-1651-4C45-8DA6-8EAA106EC221}" type="presParOf" srcId="{0F588899-E349-4B4C-B2B4-CDFB8ED4A3DD}" destId="{8EB7A9AA-6108-4A25-93C0-D5170495864C}" srcOrd="1" destOrd="0" presId="urn:microsoft.com/office/officeart/2005/8/layout/hierarchy1"/>
    <dgm:cxn modelId="{EF1FAF62-B086-48DE-9408-F8F8EA9822ED}" type="presParOf" srcId="{0FEC40EC-CC7C-4698-90C0-24E7AFD573E0}" destId="{649019EE-2B45-4AC7-A972-C27A861A4F51}" srcOrd="1" destOrd="0" presId="urn:microsoft.com/office/officeart/2005/8/layout/hierarchy1"/>
    <dgm:cxn modelId="{D49B9EE9-A6A4-44DE-939C-855996D9E692}" type="presParOf" srcId="{21A89C7E-E570-4FB7-ACDC-24E3EE0B331C}" destId="{797B8B28-E834-41E7-9DEA-A90BBB90F9E9}" srcOrd="2" destOrd="0" presId="urn:microsoft.com/office/officeart/2005/8/layout/hierarchy1"/>
    <dgm:cxn modelId="{3C9AA211-2669-4BD1-9BF5-611DAE4DAC56}" type="presParOf" srcId="{21A89C7E-E570-4FB7-ACDC-24E3EE0B331C}" destId="{CE9735FB-EB91-46ED-9EB3-2DB4E3E5480C}" srcOrd="3" destOrd="0" presId="urn:microsoft.com/office/officeart/2005/8/layout/hierarchy1"/>
    <dgm:cxn modelId="{EC5985B0-E973-4BE6-A57A-75EFAC2CD7D6}" type="presParOf" srcId="{CE9735FB-EB91-46ED-9EB3-2DB4E3E5480C}" destId="{048271E8-180A-4987-A50D-1E16AC5D34A4}" srcOrd="0" destOrd="0" presId="urn:microsoft.com/office/officeart/2005/8/layout/hierarchy1"/>
    <dgm:cxn modelId="{D017AB87-7909-49C5-BB45-776F682F935C}" type="presParOf" srcId="{048271E8-180A-4987-A50D-1E16AC5D34A4}" destId="{63130095-7C5A-4018-A9CD-65D37B18862C}" srcOrd="0" destOrd="0" presId="urn:microsoft.com/office/officeart/2005/8/layout/hierarchy1"/>
    <dgm:cxn modelId="{05B71A74-7896-40E4-8A24-EF3233FB0B36}" type="presParOf" srcId="{048271E8-180A-4987-A50D-1E16AC5D34A4}" destId="{84D0AA6C-D45D-4C6E-B662-028A0BBC3C4A}" srcOrd="1" destOrd="0" presId="urn:microsoft.com/office/officeart/2005/8/layout/hierarchy1"/>
    <dgm:cxn modelId="{EED58821-4E72-4184-A214-C22042B69FB0}" type="presParOf" srcId="{CE9735FB-EB91-46ED-9EB3-2DB4E3E5480C}" destId="{EE5B497A-4DCD-44CF-B77D-16E6A8BEB445}" srcOrd="1" destOrd="0" presId="urn:microsoft.com/office/officeart/2005/8/layout/hierarchy1"/>
    <dgm:cxn modelId="{625A7263-80B6-4218-B3D5-FAA170704D41}" type="presParOf" srcId="{21A89C7E-E570-4FB7-ACDC-24E3EE0B331C}" destId="{60D9B67C-5892-4800-98DC-7E407E164394}" srcOrd="4" destOrd="0" presId="urn:microsoft.com/office/officeart/2005/8/layout/hierarchy1"/>
    <dgm:cxn modelId="{6304DDE7-36E5-4105-89BC-7EA7C2CC17BD}" type="presParOf" srcId="{21A89C7E-E570-4FB7-ACDC-24E3EE0B331C}" destId="{DAE878F1-3424-41BB-BB5B-4D06029C9C4A}" srcOrd="5" destOrd="0" presId="urn:microsoft.com/office/officeart/2005/8/layout/hierarchy1"/>
    <dgm:cxn modelId="{A95E2022-A89B-4B0A-8301-D2AE27B7069C}" type="presParOf" srcId="{DAE878F1-3424-41BB-BB5B-4D06029C9C4A}" destId="{E7C165AF-D444-4E74-9525-6BEF342AA33F}" srcOrd="0" destOrd="0" presId="urn:microsoft.com/office/officeart/2005/8/layout/hierarchy1"/>
    <dgm:cxn modelId="{647ED458-BBE0-4F42-A863-3B2E94F0C474}" type="presParOf" srcId="{E7C165AF-D444-4E74-9525-6BEF342AA33F}" destId="{AB0B9F68-5E00-4F82-B26C-0E17E50141C5}" srcOrd="0" destOrd="0" presId="urn:microsoft.com/office/officeart/2005/8/layout/hierarchy1"/>
    <dgm:cxn modelId="{B5B3040A-CE8A-4D66-A5D9-1492863935FB}" type="presParOf" srcId="{E7C165AF-D444-4E74-9525-6BEF342AA33F}" destId="{E9551BE4-053B-4FB9-925B-F6DDA5B3080E}" srcOrd="1" destOrd="0" presId="urn:microsoft.com/office/officeart/2005/8/layout/hierarchy1"/>
    <dgm:cxn modelId="{E2DDC95E-6A8F-4AB4-9D2C-50212A2415B1}" type="presParOf" srcId="{DAE878F1-3424-41BB-BB5B-4D06029C9C4A}" destId="{239E083F-7DD2-46A9-B705-B7881C502866}" srcOrd="1" destOrd="0" presId="urn:microsoft.com/office/officeart/2005/8/layout/hierarchy1"/>
    <dgm:cxn modelId="{B305DEF8-E5AF-4CA2-8FF3-0E6A3208ADB6}" type="presParOf" srcId="{239E083F-7DD2-46A9-B705-B7881C502866}" destId="{4FE366F4-72D7-4C07-9BE0-B6AF6FD12BB2}" srcOrd="0" destOrd="0" presId="urn:microsoft.com/office/officeart/2005/8/layout/hierarchy1"/>
    <dgm:cxn modelId="{B1BDA79E-19D0-43C6-99EC-47E4313D5EFF}" type="presParOf" srcId="{239E083F-7DD2-46A9-B705-B7881C502866}" destId="{93A9CAEA-8E2C-4659-B637-51034FD3B3DF}" srcOrd="1" destOrd="0" presId="urn:microsoft.com/office/officeart/2005/8/layout/hierarchy1"/>
    <dgm:cxn modelId="{AEB435A6-0594-4460-910A-4766CFAF9CD8}" type="presParOf" srcId="{93A9CAEA-8E2C-4659-B637-51034FD3B3DF}" destId="{2DFAFCC0-A8A3-4BC6-A4A5-EAAA774BD345}" srcOrd="0" destOrd="0" presId="urn:microsoft.com/office/officeart/2005/8/layout/hierarchy1"/>
    <dgm:cxn modelId="{C4DC4674-7DA7-47CD-8597-523ACD4275C7}" type="presParOf" srcId="{2DFAFCC0-A8A3-4BC6-A4A5-EAAA774BD345}" destId="{6C6D9E5B-4506-4C30-AF08-BC802889778F}" srcOrd="0" destOrd="0" presId="urn:microsoft.com/office/officeart/2005/8/layout/hierarchy1"/>
    <dgm:cxn modelId="{661C00C3-D21D-4722-84F2-4871BF577462}" type="presParOf" srcId="{2DFAFCC0-A8A3-4BC6-A4A5-EAAA774BD345}" destId="{56350024-DF29-4DDA-8861-F069B24BB2B3}" srcOrd="1" destOrd="0" presId="urn:microsoft.com/office/officeart/2005/8/layout/hierarchy1"/>
    <dgm:cxn modelId="{8A1FDDD2-E9C0-46DE-A02E-6BCB6092BFA3}" type="presParOf" srcId="{93A9CAEA-8E2C-4659-B637-51034FD3B3DF}" destId="{60B5B35B-3C51-43BF-BC78-DFA6AF132129}" srcOrd="1" destOrd="0" presId="urn:microsoft.com/office/officeart/2005/8/layout/hierarchy1"/>
    <dgm:cxn modelId="{C44BBAC4-2C70-43D3-B20E-AF4824B59993}" type="presParOf" srcId="{239E083F-7DD2-46A9-B705-B7881C502866}" destId="{8BC34973-46AA-443F-8212-C84CD98473EF}" srcOrd="2" destOrd="0" presId="urn:microsoft.com/office/officeart/2005/8/layout/hierarchy1"/>
    <dgm:cxn modelId="{49327654-128D-4F7A-8A24-42DAEEC55F97}" type="presParOf" srcId="{239E083F-7DD2-46A9-B705-B7881C502866}" destId="{C37F0AFB-7CE5-4D55-AFDA-D87E47E38D98}" srcOrd="3" destOrd="0" presId="urn:microsoft.com/office/officeart/2005/8/layout/hierarchy1"/>
    <dgm:cxn modelId="{4262C9B2-13BA-4016-8E99-872B44FEF92B}" type="presParOf" srcId="{C37F0AFB-7CE5-4D55-AFDA-D87E47E38D98}" destId="{09818540-1031-4536-A56E-6B7E94854716}" srcOrd="0" destOrd="0" presId="urn:microsoft.com/office/officeart/2005/8/layout/hierarchy1"/>
    <dgm:cxn modelId="{ED147994-1828-409B-98FF-9EAD4D9839BF}" type="presParOf" srcId="{09818540-1031-4536-A56E-6B7E94854716}" destId="{43B83A5C-D8B7-45C7-B623-512196860150}" srcOrd="0" destOrd="0" presId="urn:microsoft.com/office/officeart/2005/8/layout/hierarchy1"/>
    <dgm:cxn modelId="{D9FA71C2-6959-49F8-B5DF-C81CC831AB06}" type="presParOf" srcId="{09818540-1031-4536-A56E-6B7E94854716}" destId="{458358D3-1CDA-4919-8558-7DC224F84657}" srcOrd="1" destOrd="0" presId="urn:microsoft.com/office/officeart/2005/8/layout/hierarchy1"/>
    <dgm:cxn modelId="{C2D3338B-2385-4E6E-9EDD-674F8F76BCA8}" type="presParOf" srcId="{C37F0AFB-7CE5-4D55-AFDA-D87E47E38D98}" destId="{181D47A0-1706-40EE-84B3-9E7150D078BC}" srcOrd="1" destOrd="0" presId="urn:microsoft.com/office/officeart/2005/8/layout/hierarchy1"/>
    <dgm:cxn modelId="{610A3F00-2E74-430E-B047-3C2B800D2D61}" type="presParOf" srcId="{868E3A21-66DC-4517-BB10-2F222A9F6119}" destId="{B9E4023E-F297-49F0-98AB-2E8C7F852ADF}" srcOrd="2" destOrd="0" presId="urn:microsoft.com/office/officeart/2005/8/layout/hierarchy1"/>
    <dgm:cxn modelId="{3F70B081-AF6A-4D72-87A9-B061AAD5E5C2}" type="presParOf" srcId="{868E3A21-66DC-4517-BB10-2F222A9F6119}" destId="{AD4D6FD0-E82C-4C65-95A9-24077FAE5A98}" srcOrd="3" destOrd="0" presId="urn:microsoft.com/office/officeart/2005/8/layout/hierarchy1"/>
    <dgm:cxn modelId="{CEDDE18B-685B-4488-AC64-7B32F96B4A0A}" type="presParOf" srcId="{AD4D6FD0-E82C-4C65-95A9-24077FAE5A98}" destId="{D8EA1369-DEA5-4ED8-B9B2-43F105672413}" srcOrd="0" destOrd="0" presId="urn:microsoft.com/office/officeart/2005/8/layout/hierarchy1"/>
    <dgm:cxn modelId="{DE7E4979-DFF9-409A-9806-1F408F70788E}" type="presParOf" srcId="{D8EA1369-DEA5-4ED8-B9B2-43F105672413}" destId="{4F8E6E32-8D83-4021-BFFF-B2B3C32D9DE6}" srcOrd="0" destOrd="0" presId="urn:microsoft.com/office/officeart/2005/8/layout/hierarchy1"/>
    <dgm:cxn modelId="{668AA107-AB1A-4502-ACFC-9D59B835038A}" type="presParOf" srcId="{D8EA1369-DEA5-4ED8-B9B2-43F105672413}" destId="{394A4FEF-D1F9-4536-AC40-C31225F88E1A}" srcOrd="1" destOrd="0" presId="urn:microsoft.com/office/officeart/2005/8/layout/hierarchy1"/>
    <dgm:cxn modelId="{641D0B6F-1E4E-4656-AE4E-9B6EB044DDD3}" type="presParOf" srcId="{AD4D6FD0-E82C-4C65-95A9-24077FAE5A98}" destId="{3D949CA2-08AA-4943-A2E4-53BB0DC82C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2C0BD-755F-43C1-9934-240DDBFB1E83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415B99A-9191-464A-B6D2-66C57E7F1D82}">
      <dgm:prSet phldrT="[Text]"/>
      <dgm:spPr/>
      <dgm:t>
        <a:bodyPr/>
        <a:lstStyle/>
        <a:p>
          <a:r>
            <a:rPr lang="en-US" b="1" dirty="0"/>
            <a:t>Uniform strategy to reduce poverty</a:t>
          </a:r>
          <a:r>
            <a:rPr lang="en-US" dirty="0"/>
            <a:t>  </a:t>
          </a:r>
        </a:p>
      </dgm:t>
    </dgm:pt>
    <dgm:pt modelId="{80F1C01E-E0CF-41AC-9D0A-D86356938CAE}" type="parTrans" cxnId="{993E943A-1B7D-4C62-A6F2-11BA6614801A}">
      <dgm:prSet/>
      <dgm:spPr/>
      <dgm:t>
        <a:bodyPr/>
        <a:lstStyle/>
        <a:p>
          <a:endParaRPr lang="en-US"/>
        </a:p>
      </dgm:t>
    </dgm:pt>
    <dgm:pt modelId="{F1392EB1-DBC5-430F-860D-1236B262ACC6}" type="sibTrans" cxnId="{993E943A-1B7D-4C62-A6F2-11BA6614801A}">
      <dgm:prSet/>
      <dgm:spPr/>
      <dgm:t>
        <a:bodyPr/>
        <a:lstStyle/>
        <a:p>
          <a:endParaRPr lang="en-US"/>
        </a:p>
      </dgm:t>
    </dgm:pt>
    <dgm:pt modelId="{3BCA1324-5F8E-4334-B919-90F01740F1A2}">
      <dgm:prSet phldrT="[Text]" custT="1"/>
      <dgm:spPr/>
      <dgm:t>
        <a:bodyPr/>
        <a:lstStyle/>
        <a:p>
          <a:r>
            <a:rPr lang="en-US" sz="1800" dirty="0"/>
            <a:t>Complex administrative process (High administrative cost)?</a:t>
          </a:r>
        </a:p>
      </dgm:t>
    </dgm:pt>
    <dgm:pt modelId="{137C6A1F-1C09-4BCF-9129-3BB448731DEB}" type="parTrans" cxnId="{942221E8-AD7F-4F22-9937-B7294099958E}">
      <dgm:prSet/>
      <dgm:spPr/>
      <dgm:t>
        <a:bodyPr/>
        <a:lstStyle/>
        <a:p>
          <a:endParaRPr lang="en-US"/>
        </a:p>
      </dgm:t>
    </dgm:pt>
    <dgm:pt modelId="{A86A9DCE-A836-48D9-8072-9B1750DBB434}" type="sibTrans" cxnId="{942221E8-AD7F-4F22-9937-B7294099958E}">
      <dgm:prSet/>
      <dgm:spPr/>
      <dgm:t>
        <a:bodyPr/>
        <a:lstStyle/>
        <a:p>
          <a:endParaRPr lang="en-US"/>
        </a:p>
      </dgm:t>
    </dgm:pt>
    <dgm:pt modelId="{9802A68B-1943-4500-8C26-1685695AB972}">
      <dgm:prSet phldrT="[Text]"/>
      <dgm:spPr/>
      <dgm:t>
        <a:bodyPr/>
        <a:lstStyle/>
        <a:p>
          <a:r>
            <a:rPr lang="en-US" b="1" dirty="0"/>
            <a:t>Existing programs</a:t>
          </a:r>
        </a:p>
      </dgm:t>
    </dgm:pt>
    <dgm:pt modelId="{48DC44D0-030A-4F0D-8C00-E4E800C6EBAA}" type="parTrans" cxnId="{FBFDBE85-0CD8-4AEC-9FA8-4519C7C45288}">
      <dgm:prSet/>
      <dgm:spPr/>
      <dgm:t>
        <a:bodyPr/>
        <a:lstStyle/>
        <a:p>
          <a:endParaRPr lang="en-US"/>
        </a:p>
      </dgm:t>
    </dgm:pt>
    <dgm:pt modelId="{E1D56D8F-D54E-47C6-9E86-30A939765F27}" type="sibTrans" cxnId="{FBFDBE85-0CD8-4AEC-9FA8-4519C7C45288}">
      <dgm:prSet/>
      <dgm:spPr/>
      <dgm:t>
        <a:bodyPr/>
        <a:lstStyle/>
        <a:p>
          <a:endParaRPr lang="en-US"/>
        </a:p>
      </dgm:t>
    </dgm:pt>
    <dgm:pt modelId="{37C704CC-46A1-49AD-A470-A4F33C4767D8}">
      <dgm:prSet phldrT="[Text]" custT="1"/>
      <dgm:spPr/>
      <dgm:t>
        <a:bodyPr/>
        <a:lstStyle/>
        <a:p>
          <a:r>
            <a:rPr lang="en-CA" sz="1800" dirty="0"/>
            <a:t>Categorizing existing federal programs and tax expenditures for low-income people:</a:t>
          </a:r>
          <a:r>
            <a:rPr lang="en-CA" sz="1800" b="1" dirty="0"/>
            <a:t> Office of the Parliamentary Budget Officer. (2017). Federal Support for Low-Income Individuals and Families. Retrieved from </a:t>
          </a:r>
          <a:r>
            <a:rPr lang="en-CA" sz="1800" b="1" dirty="0">
              <a:hlinkClick xmlns:r="http://schemas.openxmlformats.org/officeDocument/2006/relationships" r:id="rId1"/>
            </a:rPr>
            <a:t>http://www.pbo-dpb.gc.ca/en/blog/news/Fed_Support_Low_Income</a:t>
          </a:r>
          <a:endParaRPr lang="en-US" sz="1800" dirty="0"/>
        </a:p>
      </dgm:t>
    </dgm:pt>
    <dgm:pt modelId="{63766A3A-C9F4-4409-8EEA-B289908E63B8}" type="parTrans" cxnId="{25360E9A-8FEA-4E1A-A1E2-EB6EBF219677}">
      <dgm:prSet/>
      <dgm:spPr/>
      <dgm:t>
        <a:bodyPr/>
        <a:lstStyle/>
        <a:p>
          <a:endParaRPr lang="en-US"/>
        </a:p>
      </dgm:t>
    </dgm:pt>
    <dgm:pt modelId="{E8B86C37-6E6C-4A44-B3AB-D3343577CBE3}" type="sibTrans" cxnId="{25360E9A-8FEA-4E1A-A1E2-EB6EBF219677}">
      <dgm:prSet/>
      <dgm:spPr/>
      <dgm:t>
        <a:bodyPr/>
        <a:lstStyle/>
        <a:p>
          <a:endParaRPr lang="en-US"/>
        </a:p>
      </dgm:t>
    </dgm:pt>
    <dgm:pt modelId="{98FEF563-BC45-4C5D-9BAA-24EEE7B91435}">
      <dgm:prSet phldrT="[Text]"/>
      <dgm:spPr/>
      <dgm:t>
        <a:bodyPr/>
        <a:lstStyle/>
        <a:p>
          <a:r>
            <a:rPr lang="en-US" b="1" dirty="0"/>
            <a:t>GBI costing</a:t>
          </a:r>
        </a:p>
      </dgm:t>
    </dgm:pt>
    <dgm:pt modelId="{620F0024-1279-42A8-AAFC-60BD52AA12B5}" type="parTrans" cxnId="{BF091C5A-09AC-4279-8A30-6819889BCA58}">
      <dgm:prSet/>
      <dgm:spPr/>
      <dgm:t>
        <a:bodyPr/>
        <a:lstStyle/>
        <a:p>
          <a:endParaRPr lang="en-US"/>
        </a:p>
      </dgm:t>
    </dgm:pt>
    <dgm:pt modelId="{D2A6AF4A-01DD-4CBB-93BD-9EAD85A87413}" type="sibTrans" cxnId="{BF091C5A-09AC-4279-8A30-6819889BCA58}">
      <dgm:prSet/>
      <dgm:spPr/>
      <dgm:t>
        <a:bodyPr/>
        <a:lstStyle/>
        <a:p>
          <a:endParaRPr lang="en-US"/>
        </a:p>
      </dgm:t>
    </dgm:pt>
    <dgm:pt modelId="{1F252200-038D-4E2F-B15B-90B8BBF094A7}">
      <dgm:prSet phldrT="[Text]" custT="1"/>
      <dgm:spPr/>
      <dgm:t>
        <a:bodyPr/>
        <a:lstStyle/>
        <a:p>
          <a:r>
            <a:rPr lang="en-US" sz="1800" dirty="0"/>
            <a:t>Using the Ontario’s basic income model</a:t>
          </a:r>
          <a:r>
            <a:rPr lang="en-CA" sz="1800" dirty="0"/>
            <a:t>: </a:t>
          </a:r>
          <a:r>
            <a:rPr lang="en-CA" sz="1800" b="1" dirty="0">
              <a:hlinkClick xmlns:r="http://schemas.openxmlformats.org/officeDocument/2006/relationships" r:id="rId2"/>
            </a:rPr>
            <a:t>https://www.ontario.ca/page/ontario-basic-income-pilot</a:t>
          </a:r>
          <a:endParaRPr lang="en-US" sz="1800" dirty="0"/>
        </a:p>
      </dgm:t>
    </dgm:pt>
    <dgm:pt modelId="{05B84F12-F1D4-4F8E-85CC-82EE63EC9303}" type="parTrans" cxnId="{875E4F82-A971-47CA-9E33-28AB59F756D5}">
      <dgm:prSet/>
      <dgm:spPr/>
      <dgm:t>
        <a:bodyPr/>
        <a:lstStyle/>
        <a:p>
          <a:endParaRPr lang="en-US"/>
        </a:p>
      </dgm:t>
    </dgm:pt>
    <dgm:pt modelId="{54BCAFC3-DCB6-4485-ACA2-AE2EA14E4E3A}" type="sibTrans" cxnId="{875E4F82-A971-47CA-9E33-28AB59F756D5}">
      <dgm:prSet/>
      <dgm:spPr/>
      <dgm:t>
        <a:bodyPr/>
        <a:lstStyle/>
        <a:p>
          <a:endParaRPr lang="en-US"/>
        </a:p>
      </dgm:t>
    </dgm:pt>
    <dgm:pt modelId="{8AAB38D8-CEC2-407C-9671-3055792D9626}">
      <dgm:prSet phldrT="[Text]" custT="1"/>
      <dgm:spPr/>
      <dgm:t>
        <a:bodyPr/>
        <a:lstStyle/>
        <a:p>
          <a:endParaRPr lang="en-US" sz="2000" dirty="0"/>
        </a:p>
      </dgm:t>
    </dgm:pt>
    <dgm:pt modelId="{ABC6E1EF-3C25-48ED-99E2-DFEC8815BBAE}" type="parTrans" cxnId="{8B93AC8F-AB6C-42BC-B128-F8673E3BDA79}">
      <dgm:prSet/>
      <dgm:spPr/>
      <dgm:t>
        <a:bodyPr/>
        <a:lstStyle/>
        <a:p>
          <a:endParaRPr lang="en-US"/>
        </a:p>
      </dgm:t>
    </dgm:pt>
    <dgm:pt modelId="{60E44B37-FA33-44ED-B1CD-2441A4184F02}" type="sibTrans" cxnId="{8B93AC8F-AB6C-42BC-B128-F8673E3BDA79}">
      <dgm:prSet/>
      <dgm:spPr/>
      <dgm:t>
        <a:bodyPr/>
        <a:lstStyle/>
        <a:p>
          <a:endParaRPr lang="en-US"/>
        </a:p>
      </dgm:t>
    </dgm:pt>
    <dgm:pt modelId="{15A67161-A454-4786-A467-A8582290C845}">
      <dgm:prSet phldrT="[Text]" custT="1"/>
      <dgm:spPr/>
      <dgm:t>
        <a:bodyPr/>
        <a:lstStyle/>
        <a:p>
          <a:endParaRPr lang="en-US" sz="2000" dirty="0"/>
        </a:p>
      </dgm:t>
    </dgm:pt>
    <dgm:pt modelId="{2F324811-7AF9-4B5B-B5DD-265DC4C115B7}" type="parTrans" cxnId="{0C021A8C-5BAA-455D-A603-D4CB43D03929}">
      <dgm:prSet/>
      <dgm:spPr/>
      <dgm:t>
        <a:bodyPr/>
        <a:lstStyle/>
        <a:p>
          <a:endParaRPr lang="en-US"/>
        </a:p>
      </dgm:t>
    </dgm:pt>
    <dgm:pt modelId="{1F6988A7-69EF-48D8-9BAF-BA0B1B50D0B4}" type="sibTrans" cxnId="{0C021A8C-5BAA-455D-A603-D4CB43D03929}">
      <dgm:prSet/>
      <dgm:spPr/>
      <dgm:t>
        <a:bodyPr/>
        <a:lstStyle/>
        <a:p>
          <a:endParaRPr lang="en-US"/>
        </a:p>
      </dgm:t>
    </dgm:pt>
    <dgm:pt modelId="{D231EE85-B62E-4331-B222-CE3F7F189278}">
      <dgm:prSet phldrT="[Text]" custT="1"/>
      <dgm:spPr/>
      <dgm:t>
        <a:bodyPr/>
        <a:lstStyle/>
        <a:p>
          <a:endParaRPr lang="en-US" sz="2000" dirty="0"/>
        </a:p>
      </dgm:t>
    </dgm:pt>
    <dgm:pt modelId="{E631CCE6-6955-49BB-9680-DD93B68C9A79}" type="parTrans" cxnId="{602138B4-B718-477C-8C29-7AB8A2BEAE80}">
      <dgm:prSet/>
      <dgm:spPr/>
      <dgm:t>
        <a:bodyPr/>
        <a:lstStyle/>
        <a:p>
          <a:endParaRPr lang="en-US"/>
        </a:p>
      </dgm:t>
    </dgm:pt>
    <dgm:pt modelId="{DF936056-E360-41BE-A23A-183D7D3BE90A}" type="sibTrans" cxnId="{602138B4-B718-477C-8C29-7AB8A2BEAE80}">
      <dgm:prSet/>
      <dgm:spPr/>
      <dgm:t>
        <a:bodyPr/>
        <a:lstStyle/>
        <a:p>
          <a:endParaRPr lang="en-US"/>
        </a:p>
      </dgm:t>
    </dgm:pt>
    <dgm:pt modelId="{ACC86F72-CC37-4467-A146-20AFF7EF163C}">
      <dgm:prSet phldrT="[Text]" custT="1"/>
      <dgm:spPr/>
      <dgm:t>
        <a:bodyPr/>
        <a:lstStyle/>
        <a:p>
          <a:r>
            <a:rPr lang="en-US" sz="1800" dirty="0"/>
            <a:t> Sufficient expenditures</a:t>
          </a:r>
          <a:r>
            <a:rPr lang="en-CA" sz="1800" dirty="0"/>
            <a:t>?</a:t>
          </a:r>
          <a:endParaRPr lang="en-US" sz="1800" dirty="0"/>
        </a:p>
      </dgm:t>
    </dgm:pt>
    <dgm:pt modelId="{00295025-FDEE-4160-96DF-922A62E15BE8}" type="parTrans" cxnId="{51C352E8-003B-4068-8AF8-9B1F342DA482}">
      <dgm:prSet/>
      <dgm:spPr/>
      <dgm:t>
        <a:bodyPr/>
        <a:lstStyle/>
        <a:p>
          <a:endParaRPr lang="en-US"/>
        </a:p>
      </dgm:t>
    </dgm:pt>
    <dgm:pt modelId="{0D99A725-E932-4A8F-99EB-B05C355E29D9}" type="sibTrans" cxnId="{51C352E8-003B-4068-8AF8-9B1F342DA482}">
      <dgm:prSet/>
      <dgm:spPr/>
      <dgm:t>
        <a:bodyPr/>
        <a:lstStyle/>
        <a:p>
          <a:endParaRPr lang="en-US"/>
        </a:p>
      </dgm:t>
    </dgm:pt>
    <dgm:pt modelId="{0ECA24B2-60C4-4114-845B-1B213878B64C}">
      <dgm:prSet phldrT="[Text]" custT="1"/>
      <dgm:spPr/>
      <dgm:t>
        <a:bodyPr/>
        <a:lstStyle/>
        <a:p>
          <a:endParaRPr lang="en-US" sz="2000" dirty="0"/>
        </a:p>
      </dgm:t>
    </dgm:pt>
    <dgm:pt modelId="{B3C5A2A1-4001-4967-A8F6-61785F12FCE1}" type="parTrans" cxnId="{16B5EA55-B7B0-4570-85B2-3DB6CC3F9ABD}">
      <dgm:prSet/>
      <dgm:spPr/>
      <dgm:t>
        <a:bodyPr/>
        <a:lstStyle/>
        <a:p>
          <a:endParaRPr lang="en-US"/>
        </a:p>
      </dgm:t>
    </dgm:pt>
    <dgm:pt modelId="{8562DFF6-297D-4321-AD79-2215E15EE0AA}" type="sibTrans" cxnId="{16B5EA55-B7B0-4570-85B2-3DB6CC3F9ABD}">
      <dgm:prSet/>
      <dgm:spPr/>
      <dgm:t>
        <a:bodyPr/>
        <a:lstStyle/>
        <a:p>
          <a:endParaRPr lang="en-US"/>
        </a:p>
      </dgm:t>
    </dgm:pt>
    <dgm:pt modelId="{B55662CE-A782-4CAD-BCF3-0B754A98F5F9}">
      <dgm:prSet phldrT="[Text]" custT="1"/>
      <dgm:spPr/>
      <dgm:t>
        <a:bodyPr/>
        <a:lstStyle/>
        <a:p>
          <a:endParaRPr lang="en-US" sz="2000" dirty="0"/>
        </a:p>
      </dgm:t>
    </dgm:pt>
    <dgm:pt modelId="{30492225-A50E-48FB-BD48-92728283B257}" type="parTrans" cxnId="{996F6E69-4A64-4C57-9C60-09884EF6575B}">
      <dgm:prSet/>
      <dgm:spPr/>
      <dgm:t>
        <a:bodyPr/>
        <a:lstStyle/>
        <a:p>
          <a:endParaRPr lang="en-US"/>
        </a:p>
      </dgm:t>
    </dgm:pt>
    <dgm:pt modelId="{B0F0199A-DC3C-4D3B-9B7C-197E71B3C17C}" type="sibTrans" cxnId="{996F6E69-4A64-4C57-9C60-09884EF6575B}">
      <dgm:prSet/>
      <dgm:spPr/>
      <dgm:t>
        <a:bodyPr/>
        <a:lstStyle/>
        <a:p>
          <a:endParaRPr lang="en-US"/>
        </a:p>
      </dgm:t>
    </dgm:pt>
    <dgm:pt modelId="{55BAFE32-BC70-4BC7-B6E7-34E8FC6596BE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dirty="0"/>
            <a:t> Not all supports target the low-income people.</a:t>
          </a:r>
        </a:p>
      </dgm:t>
    </dgm:pt>
    <dgm:pt modelId="{242BEB89-1018-4689-859D-E8FA9EE4EF80}" type="parTrans" cxnId="{1E86AAA0-840C-43B0-AF8D-9B2146AFD138}">
      <dgm:prSet/>
      <dgm:spPr/>
      <dgm:t>
        <a:bodyPr/>
        <a:lstStyle/>
        <a:p>
          <a:endParaRPr lang="en-US"/>
        </a:p>
      </dgm:t>
    </dgm:pt>
    <dgm:pt modelId="{6E3CE8C8-B8AD-44CE-B4D2-46B461BE46EC}" type="sibTrans" cxnId="{1E86AAA0-840C-43B0-AF8D-9B2146AFD138}">
      <dgm:prSet/>
      <dgm:spPr/>
      <dgm:t>
        <a:bodyPr/>
        <a:lstStyle/>
        <a:p>
          <a:endParaRPr lang="en-US"/>
        </a:p>
      </dgm:t>
    </dgm:pt>
    <dgm:pt modelId="{2EBBD27F-EABF-4ABA-83D5-1EDBDCBA9384}">
      <dgm:prSet phldrT="[Text]" custT="1"/>
      <dgm:spPr/>
      <dgm:t>
        <a:bodyPr/>
        <a:lstStyle/>
        <a:p>
          <a:endParaRPr lang="en-US" sz="2000" dirty="0"/>
        </a:p>
      </dgm:t>
    </dgm:pt>
    <dgm:pt modelId="{6898D9E4-B41C-484F-B082-C42C00B56216}" type="parTrans" cxnId="{ED58E456-33E0-4DF1-9D51-410B01BC7ADA}">
      <dgm:prSet/>
      <dgm:spPr/>
      <dgm:t>
        <a:bodyPr/>
        <a:lstStyle/>
        <a:p>
          <a:endParaRPr lang="en-US"/>
        </a:p>
      </dgm:t>
    </dgm:pt>
    <dgm:pt modelId="{2C2D230C-C3AD-4AB4-8B58-53E7ECB334F1}" type="sibTrans" cxnId="{ED58E456-33E0-4DF1-9D51-410B01BC7ADA}">
      <dgm:prSet/>
      <dgm:spPr/>
      <dgm:t>
        <a:bodyPr/>
        <a:lstStyle/>
        <a:p>
          <a:endParaRPr lang="en-US"/>
        </a:p>
      </dgm:t>
    </dgm:pt>
    <dgm:pt modelId="{E44B63EB-8375-4669-997E-954561D078C4}" type="pres">
      <dgm:prSet presAssocID="{ECD2C0BD-755F-43C1-9934-240DDBFB1E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12915C-1AEE-4BD0-8A2E-E3D6F127427F}" type="pres">
      <dgm:prSet presAssocID="{0415B99A-9191-464A-B6D2-66C57E7F1D82}" presName="composite" presStyleCnt="0"/>
      <dgm:spPr/>
    </dgm:pt>
    <dgm:pt modelId="{AC4DE02C-D17F-4439-906E-79E18A33EC1D}" type="pres">
      <dgm:prSet presAssocID="{0415B99A-9191-464A-B6D2-66C57E7F1D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F43B9-40E2-4043-9546-26A0777D9FAB}" type="pres">
      <dgm:prSet presAssocID="{0415B99A-9191-464A-B6D2-66C57E7F1D8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DD1F7-AEA0-4E03-B0B9-DBA8C52F7CD3}" type="pres">
      <dgm:prSet presAssocID="{F1392EB1-DBC5-430F-860D-1236B262ACC6}" presName="sp" presStyleCnt="0"/>
      <dgm:spPr/>
    </dgm:pt>
    <dgm:pt modelId="{C661018F-6147-4885-9098-084DB85243F0}" type="pres">
      <dgm:prSet presAssocID="{9802A68B-1943-4500-8C26-1685695AB972}" presName="composite" presStyleCnt="0"/>
      <dgm:spPr/>
    </dgm:pt>
    <dgm:pt modelId="{9B415AC0-8DF1-4A92-8326-08A8CAD0D8CD}" type="pres">
      <dgm:prSet presAssocID="{9802A68B-1943-4500-8C26-1685695AB97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2FB89-CF94-4946-9D46-D098770768BC}" type="pres">
      <dgm:prSet presAssocID="{9802A68B-1943-4500-8C26-1685695AB97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80E47-E1B4-4E2A-B8C0-DACFB9BA4F71}" type="pres">
      <dgm:prSet presAssocID="{E1D56D8F-D54E-47C6-9E86-30A939765F27}" presName="sp" presStyleCnt="0"/>
      <dgm:spPr/>
    </dgm:pt>
    <dgm:pt modelId="{5B7584E7-D6CC-44B5-AAF0-5E420AF6F607}" type="pres">
      <dgm:prSet presAssocID="{98FEF563-BC45-4C5D-9BAA-24EEE7B91435}" presName="composite" presStyleCnt="0"/>
      <dgm:spPr/>
    </dgm:pt>
    <dgm:pt modelId="{158CF559-57DB-44A9-80A9-67B1E5E2EA5A}" type="pres">
      <dgm:prSet presAssocID="{98FEF563-BC45-4C5D-9BAA-24EEE7B914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ECEB6-98F2-43FA-8B71-63699A172BC6}" type="pres">
      <dgm:prSet presAssocID="{98FEF563-BC45-4C5D-9BAA-24EEE7B914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021A8C-5BAA-455D-A603-D4CB43D03929}" srcId="{0415B99A-9191-464A-B6D2-66C57E7F1D82}" destId="{15A67161-A454-4786-A467-A8582290C845}" srcOrd="7" destOrd="0" parTransId="{2F324811-7AF9-4B5B-B5DD-265DC4C115B7}" sibTransId="{1F6988A7-69EF-48D8-9BAF-BA0B1B50D0B4}"/>
    <dgm:cxn modelId="{D92E244E-6342-4FC8-9E8D-7BCB7C9965C1}" type="presOf" srcId="{37C704CC-46A1-49AD-A470-A4F33C4767D8}" destId="{1112FB89-CF94-4946-9D46-D098770768BC}" srcOrd="0" destOrd="0" presId="urn:microsoft.com/office/officeart/2005/8/layout/chevron2"/>
    <dgm:cxn modelId="{1D007048-4D74-4E8E-8ED8-1DB89EA63DC8}" type="presOf" srcId="{3BCA1324-5F8E-4334-B919-90F01740F1A2}" destId="{3E4F43B9-40E2-4043-9546-26A0777D9FAB}" srcOrd="0" destOrd="3" presId="urn:microsoft.com/office/officeart/2005/8/layout/chevron2"/>
    <dgm:cxn modelId="{25360E9A-8FEA-4E1A-A1E2-EB6EBF219677}" srcId="{9802A68B-1943-4500-8C26-1685695AB972}" destId="{37C704CC-46A1-49AD-A470-A4F33C4767D8}" srcOrd="0" destOrd="0" parTransId="{63766A3A-C9F4-4409-8EEA-B289908E63B8}" sibTransId="{E8B86C37-6E6C-4A44-B3AB-D3343577CBE3}"/>
    <dgm:cxn modelId="{BF091C5A-09AC-4279-8A30-6819889BCA58}" srcId="{ECD2C0BD-755F-43C1-9934-240DDBFB1E83}" destId="{98FEF563-BC45-4C5D-9BAA-24EEE7B91435}" srcOrd="2" destOrd="0" parTransId="{620F0024-1279-42A8-AAFC-60BD52AA12B5}" sibTransId="{D2A6AF4A-01DD-4CBB-93BD-9EAD85A87413}"/>
    <dgm:cxn modelId="{553957C8-B8F8-4F81-B425-845A6E9640A5}" type="presOf" srcId="{98FEF563-BC45-4C5D-9BAA-24EEE7B91435}" destId="{158CF559-57DB-44A9-80A9-67B1E5E2EA5A}" srcOrd="0" destOrd="0" presId="urn:microsoft.com/office/officeart/2005/8/layout/chevron2"/>
    <dgm:cxn modelId="{FBFDBE85-0CD8-4AEC-9FA8-4519C7C45288}" srcId="{ECD2C0BD-755F-43C1-9934-240DDBFB1E83}" destId="{9802A68B-1943-4500-8C26-1685695AB972}" srcOrd="1" destOrd="0" parTransId="{48DC44D0-030A-4F0D-8C00-E4E800C6EBAA}" sibTransId="{E1D56D8F-D54E-47C6-9E86-30A939765F27}"/>
    <dgm:cxn modelId="{32AC4720-E80B-4C04-934F-3D857187B92E}" type="presOf" srcId="{0ECA24B2-60C4-4114-845B-1B213878B64C}" destId="{3E4F43B9-40E2-4043-9546-26A0777D9FAB}" srcOrd="0" destOrd="0" presId="urn:microsoft.com/office/officeart/2005/8/layout/chevron2"/>
    <dgm:cxn modelId="{60A69ED3-26D9-49D1-904A-570BD822F3E9}" type="presOf" srcId="{D231EE85-B62E-4331-B222-CE3F7F189278}" destId="{3E4F43B9-40E2-4043-9546-26A0777D9FAB}" srcOrd="0" destOrd="6" presId="urn:microsoft.com/office/officeart/2005/8/layout/chevron2"/>
    <dgm:cxn modelId="{8B93AC8F-AB6C-42BC-B128-F8673E3BDA79}" srcId="{0415B99A-9191-464A-B6D2-66C57E7F1D82}" destId="{8AAB38D8-CEC2-407C-9671-3055792D9626}" srcOrd="8" destOrd="0" parTransId="{ABC6E1EF-3C25-48ED-99E2-DFEC8815BBAE}" sibTransId="{60E44B37-FA33-44ED-B1CD-2441A4184F02}"/>
    <dgm:cxn modelId="{6F25C00D-C3E4-4562-8406-0A48A4A4E020}" type="presOf" srcId="{8AAB38D8-CEC2-407C-9671-3055792D9626}" destId="{3E4F43B9-40E2-4043-9546-26A0777D9FAB}" srcOrd="0" destOrd="8" presId="urn:microsoft.com/office/officeart/2005/8/layout/chevron2"/>
    <dgm:cxn modelId="{996F6E69-4A64-4C57-9C60-09884EF6575B}" srcId="{0415B99A-9191-464A-B6D2-66C57E7F1D82}" destId="{B55662CE-A782-4CAD-BCF3-0B754A98F5F9}" srcOrd="1" destOrd="0" parTransId="{30492225-A50E-48FB-BD48-92728283B257}" sibTransId="{B0F0199A-DC3C-4D3B-9B7C-197E71B3C17C}"/>
    <dgm:cxn modelId="{587844EF-E7AC-49E5-89B4-B961FC82AEE7}" type="presOf" srcId="{0415B99A-9191-464A-B6D2-66C57E7F1D82}" destId="{AC4DE02C-D17F-4439-906E-79E18A33EC1D}" srcOrd="0" destOrd="0" presId="urn:microsoft.com/office/officeart/2005/8/layout/chevron2"/>
    <dgm:cxn modelId="{83587424-D769-4156-B213-CBF680F0770E}" type="presOf" srcId="{ACC86F72-CC37-4467-A146-20AFF7EF163C}" destId="{3E4F43B9-40E2-4043-9546-26A0777D9FAB}" srcOrd="0" destOrd="4" presId="urn:microsoft.com/office/officeart/2005/8/layout/chevron2"/>
    <dgm:cxn modelId="{48D8342E-014A-4B3C-B956-08F20852FF6A}" type="presOf" srcId="{1F252200-038D-4E2F-B15B-90B8BBF094A7}" destId="{94CECEB6-98F2-43FA-8B71-63699A172BC6}" srcOrd="0" destOrd="0" presId="urn:microsoft.com/office/officeart/2005/8/layout/chevron2"/>
    <dgm:cxn modelId="{C9B3565A-5FDF-4C56-925C-0D72E36DC168}" type="presOf" srcId="{9802A68B-1943-4500-8C26-1685695AB972}" destId="{9B415AC0-8DF1-4A92-8326-08A8CAD0D8CD}" srcOrd="0" destOrd="0" presId="urn:microsoft.com/office/officeart/2005/8/layout/chevron2"/>
    <dgm:cxn modelId="{B630CF10-AC6C-449C-829F-EA57EE7E5531}" type="presOf" srcId="{55BAFE32-BC70-4BC7-B6E7-34E8FC6596BE}" destId="{3E4F43B9-40E2-4043-9546-26A0777D9FAB}" srcOrd="0" destOrd="5" presId="urn:microsoft.com/office/officeart/2005/8/layout/chevron2"/>
    <dgm:cxn modelId="{ED58E456-33E0-4DF1-9D51-410B01BC7ADA}" srcId="{0415B99A-9191-464A-B6D2-66C57E7F1D82}" destId="{2EBBD27F-EABF-4ABA-83D5-1EDBDCBA9384}" srcOrd="2" destOrd="0" parTransId="{6898D9E4-B41C-484F-B082-C42C00B56216}" sibTransId="{2C2D230C-C3AD-4AB4-8B58-53E7ECB334F1}"/>
    <dgm:cxn modelId="{942221E8-AD7F-4F22-9937-B7294099958E}" srcId="{0415B99A-9191-464A-B6D2-66C57E7F1D82}" destId="{3BCA1324-5F8E-4334-B919-90F01740F1A2}" srcOrd="3" destOrd="0" parTransId="{137C6A1F-1C09-4BCF-9129-3BB448731DEB}" sibTransId="{A86A9DCE-A836-48D9-8072-9B1750DBB434}"/>
    <dgm:cxn modelId="{364E69DF-ACD9-4C2C-8C4A-9AB80F8A3DFB}" type="presOf" srcId="{2EBBD27F-EABF-4ABA-83D5-1EDBDCBA9384}" destId="{3E4F43B9-40E2-4043-9546-26A0777D9FAB}" srcOrd="0" destOrd="2" presId="urn:microsoft.com/office/officeart/2005/8/layout/chevron2"/>
    <dgm:cxn modelId="{51C352E8-003B-4068-8AF8-9B1F342DA482}" srcId="{0415B99A-9191-464A-B6D2-66C57E7F1D82}" destId="{ACC86F72-CC37-4467-A146-20AFF7EF163C}" srcOrd="4" destOrd="0" parTransId="{00295025-FDEE-4160-96DF-922A62E15BE8}" sibTransId="{0D99A725-E932-4A8F-99EB-B05C355E29D9}"/>
    <dgm:cxn modelId="{1E86AAA0-840C-43B0-AF8D-9B2146AFD138}" srcId="{0415B99A-9191-464A-B6D2-66C57E7F1D82}" destId="{55BAFE32-BC70-4BC7-B6E7-34E8FC6596BE}" srcOrd="5" destOrd="0" parTransId="{242BEB89-1018-4689-859D-E8FA9EE4EF80}" sibTransId="{6E3CE8C8-B8AD-44CE-B4D2-46B461BE46EC}"/>
    <dgm:cxn modelId="{993E943A-1B7D-4C62-A6F2-11BA6614801A}" srcId="{ECD2C0BD-755F-43C1-9934-240DDBFB1E83}" destId="{0415B99A-9191-464A-B6D2-66C57E7F1D82}" srcOrd="0" destOrd="0" parTransId="{80F1C01E-E0CF-41AC-9D0A-D86356938CAE}" sibTransId="{F1392EB1-DBC5-430F-860D-1236B262ACC6}"/>
    <dgm:cxn modelId="{6C296852-E01D-440F-8747-8F3983B64B85}" type="presOf" srcId="{ECD2C0BD-755F-43C1-9934-240DDBFB1E83}" destId="{E44B63EB-8375-4669-997E-954561D078C4}" srcOrd="0" destOrd="0" presId="urn:microsoft.com/office/officeart/2005/8/layout/chevron2"/>
    <dgm:cxn modelId="{602138B4-B718-477C-8C29-7AB8A2BEAE80}" srcId="{0415B99A-9191-464A-B6D2-66C57E7F1D82}" destId="{D231EE85-B62E-4331-B222-CE3F7F189278}" srcOrd="6" destOrd="0" parTransId="{E631CCE6-6955-49BB-9680-DD93B68C9A79}" sibTransId="{DF936056-E360-41BE-A23A-183D7D3BE90A}"/>
    <dgm:cxn modelId="{CAB21AAD-F5D3-456E-A50F-59066FC9A251}" type="presOf" srcId="{B55662CE-A782-4CAD-BCF3-0B754A98F5F9}" destId="{3E4F43B9-40E2-4043-9546-26A0777D9FAB}" srcOrd="0" destOrd="1" presId="urn:microsoft.com/office/officeart/2005/8/layout/chevron2"/>
    <dgm:cxn modelId="{16B5EA55-B7B0-4570-85B2-3DB6CC3F9ABD}" srcId="{0415B99A-9191-464A-B6D2-66C57E7F1D82}" destId="{0ECA24B2-60C4-4114-845B-1B213878B64C}" srcOrd="0" destOrd="0" parTransId="{B3C5A2A1-4001-4967-A8F6-61785F12FCE1}" sibTransId="{8562DFF6-297D-4321-AD79-2215E15EE0AA}"/>
    <dgm:cxn modelId="{0E256B84-E6B1-468F-B3ED-7DBF9B7962E2}" type="presOf" srcId="{15A67161-A454-4786-A467-A8582290C845}" destId="{3E4F43B9-40E2-4043-9546-26A0777D9FAB}" srcOrd="0" destOrd="7" presId="urn:microsoft.com/office/officeart/2005/8/layout/chevron2"/>
    <dgm:cxn modelId="{875E4F82-A971-47CA-9E33-28AB59F756D5}" srcId="{98FEF563-BC45-4C5D-9BAA-24EEE7B91435}" destId="{1F252200-038D-4E2F-B15B-90B8BBF094A7}" srcOrd="0" destOrd="0" parTransId="{05B84F12-F1D4-4F8E-85CC-82EE63EC9303}" sibTransId="{54BCAFC3-DCB6-4485-ACA2-AE2EA14E4E3A}"/>
    <dgm:cxn modelId="{77EEB469-EEA7-463E-B5F5-0B9CE222C441}" type="presParOf" srcId="{E44B63EB-8375-4669-997E-954561D078C4}" destId="{4C12915C-1AEE-4BD0-8A2E-E3D6F127427F}" srcOrd="0" destOrd="0" presId="urn:microsoft.com/office/officeart/2005/8/layout/chevron2"/>
    <dgm:cxn modelId="{6AC39A0F-9F96-4E12-9142-10E9232EC203}" type="presParOf" srcId="{4C12915C-1AEE-4BD0-8A2E-E3D6F127427F}" destId="{AC4DE02C-D17F-4439-906E-79E18A33EC1D}" srcOrd="0" destOrd="0" presId="urn:microsoft.com/office/officeart/2005/8/layout/chevron2"/>
    <dgm:cxn modelId="{01856462-40D3-4A43-B31A-CDD68EFD58CC}" type="presParOf" srcId="{4C12915C-1AEE-4BD0-8A2E-E3D6F127427F}" destId="{3E4F43B9-40E2-4043-9546-26A0777D9FAB}" srcOrd="1" destOrd="0" presId="urn:microsoft.com/office/officeart/2005/8/layout/chevron2"/>
    <dgm:cxn modelId="{6E7149A0-BAF9-44E1-A779-9167811C40D2}" type="presParOf" srcId="{E44B63EB-8375-4669-997E-954561D078C4}" destId="{4B8DD1F7-AEA0-4E03-B0B9-DBA8C52F7CD3}" srcOrd="1" destOrd="0" presId="urn:microsoft.com/office/officeart/2005/8/layout/chevron2"/>
    <dgm:cxn modelId="{5A1C20A7-C1AC-4C15-9B48-06200768D729}" type="presParOf" srcId="{E44B63EB-8375-4669-997E-954561D078C4}" destId="{C661018F-6147-4885-9098-084DB85243F0}" srcOrd="2" destOrd="0" presId="urn:microsoft.com/office/officeart/2005/8/layout/chevron2"/>
    <dgm:cxn modelId="{80EB5201-F91A-4BBE-97A8-BB98E0A60307}" type="presParOf" srcId="{C661018F-6147-4885-9098-084DB85243F0}" destId="{9B415AC0-8DF1-4A92-8326-08A8CAD0D8CD}" srcOrd="0" destOrd="0" presId="urn:microsoft.com/office/officeart/2005/8/layout/chevron2"/>
    <dgm:cxn modelId="{0EB5920A-1760-4E01-A5B6-28640784ED8E}" type="presParOf" srcId="{C661018F-6147-4885-9098-084DB85243F0}" destId="{1112FB89-CF94-4946-9D46-D098770768BC}" srcOrd="1" destOrd="0" presId="urn:microsoft.com/office/officeart/2005/8/layout/chevron2"/>
    <dgm:cxn modelId="{8AB40D25-3E43-4A41-B035-897FFE2911F7}" type="presParOf" srcId="{E44B63EB-8375-4669-997E-954561D078C4}" destId="{91380E47-E1B4-4E2A-B8C0-DACFB9BA4F71}" srcOrd="3" destOrd="0" presId="urn:microsoft.com/office/officeart/2005/8/layout/chevron2"/>
    <dgm:cxn modelId="{C2142031-7E63-4130-8304-3D90A44593BC}" type="presParOf" srcId="{E44B63EB-8375-4669-997E-954561D078C4}" destId="{5B7584E7-D6CC-44B5-AAF0-5E420AF6F607}" srcOrd="4" destOrd="0" presId="urn:microsoft.com/office/officeart/2005/8/layout/chevron2"/>
    <dgm:cxn modelId="{165A7FE0-D7CB-415C-B350-9199965B4172}" type="presParOf" srcId="{5B7584E7-D6CC-44B5-AAF0-5E420AF6F607}" destId="{158CF559-57DB-44A9-80A9-67B1E5E2EA5A}" srcOrd="0" destOrd="0" presId="urn:microsoft.com/office/officeart/2005/8/layout/chevron2"/>
    <dgm:cxn modelId="{77A51A84-206F-492A-A001-A72443C5CAFC}" type="presParOf" srcId="{5B7584E7-D6CC-44B5-AAF0-5E420AF6F607}" destId="{94CECEB6-98F2-43FA-8B71-63699A172B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4023E-F297-49F0-98AB-2E8C7F852ADF}">
      <dsp:nvSpPr>
        <dsp:cNvPr id="0" name=""/>
        <dsp:cNvSpPr/>
      </dsp:nvSpPr>
      <dsp:spPr>
        <a:xfrm>
          <a:off x="4684849" y="885283"/>
          <a:ext cx="992575" cy="404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69"/>
              </a:lnTo>
              <a:lnTo>
                <a:pt x="992575" y="275369"/>
              </a:lnTo>
              <a:lnTo>
                <a:pt x="992575" y="4040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34973-46AA-443F-8212-C84CD98473EF}">
      <dsp:nvSpPr>
        <dsp:cNvPr id="0" name=""/>
        <dsp:cNvSpPr/>
      </dsp:nvSpPr>
      <dsp:spPr>
        <a:xfrm>
          <a:off x="5421082" y="3457972"/>
          <a:ext cx="1062871" cy="404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69"/>
              </a:lnTo>
              <a:lnTo>
                <a:pt x="1062871" y="275369"/>
              </a:lnTo>
              <a:lnTo>
                <a:pt x="1062871" y="40408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366F4-72D7-4C07-9BE0-B6AF6FD12BB2}">
      <dsp:nvSpPr>
        <dsp:cNvPr id="0" name=""/>
        <dsp:cNvSpPr/>
      </dsp:nvSpPr>
      <dsp:spPr>
        <a:xfrm>
          <a:off x="4354132" y="3457972"/>
          <a:ext cx="1066949" cy="404081"/>
        </a:xfrm>
        <a:custGeom>
          <a:avLst/>
          <a:gdLst/>
          <a:ahLst/>
          <a:cxnLst/>
          <a:rect l="0" t="0" r="0" b="0"/>
          <a:pathLst>
            <a:path>
              <a:moveTo>
                <a:pt x="1066949" y="0"/>
              </a:moveTo>
              <a:lnTo>
                <a:pt x="1066949" y="275369"/>
              </a:lnTo>
              <a:lnTo>
                <a:pt x="0" y="275369"/>
              </a:lnTo>
              <a:lnTo>
                <a:pt x="0" y="40408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9B67C-5892-4800-98DC-7E407E164394}">
      <dsp:nvSpPr>
        <dsp:cNvPr id="0" name=""/>
        <dsp:cNvSpPr/>
      </dsp:nvSpPr>
      <dsp:spPr>
        <a:xfrm>
          <a:off x="3722937" y="2171627"/>
          <a:ext cx="1698144" cy="404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69"/>
              </a:lnTo>
              <a:lnTo>
                <a:pt x="1698144" y="275369"/>
              </a:lnTo>
              <a:lnTo>
                <a:pt x="1698144" y="40408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B8B28-E834-41E7-9DEA-A90BBB90F9E9}">
      <dsp:nvSpPr>
        <dsp:cNvPr id="0" name=""/>
        <dsp:cNvSpPr/>
      </dsp:nvSpPr>
      <dsp:spPr>
        <a:xfrm>
          <a:off x="3677217" y="2171627"/>
          <a:ext cx="91440" cy="404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08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AD11C-4A41-401C-AECD-3D3357FF7D49}">
      <dsp:nvSpPr>
        <dsp:cNvPr id="0" name=""/>
        <dsp:cNvSpPr/>
      </dsp:nvSpPr>
      <dsp:spPr>
        <a:xfrm>
          <a:off x="2024793" y="2171627"/>
          <a:ext cx="1698144" cy="404081"/>
        </a:xfrm>
        <a:custGeom>
          <a:avLst/>
          <a:gdLst/>
          <a:ahLst/>
          <a:cxnLst/>
          <a:rect l="0" t="0" r="0" b="0"/>
          <a:pathLst>
            <a:path>
              <a:moveTo>
                <a:pt x="1698144" y="0"/>
              </a:moveTo>
              <a:lnTo>
                <a:pt x="1698144" y="275369"/>
              </a:lnTo>
              <a:lnTo>
                <a:pt x="0" y="275369"/>
              </a:lnTo>
              <a:lnTo>
                <a:pt x="0" y="40408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929CB-9A6F-4BB6-867D-F39798B1B380}">
      <dsp:nvSpPr>
        <dsp:cNvPr id="0" name=""/>
        <dsp:cNvSpPr/>
      </dsp:nvSpPr>
      <dsp:spPr>
        <a:xfrm>
          <a:off x="3722937" y="885283"/>
          <a:ext cx="961911" cy="404081"/>
        </a:xfrm>
        <a:custGeom>
          <a:avLst/>
          <a:gdLst/>
          <a:ahLst/>
          <a:cxnLst/>
          <a:rect l="0" t="0" r="0" b="0"/>
          <a:pathLst>
            <a:path>
              <a:moveTo>
                <a:pt x="961911" y="0"/>
              </a:moveTo>
              <a:lnTo>
                <a:pt x="961911" y="275369"/>
              </a:lnTo>
              <a:lnTo>
                <a:pt x="0" y="275369"/>
              </a:lnTo>
              <a:lnTo>
                <a:pt x="0" y="4040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51D00-7F58-4286-A566-7A81E0DDBCC3}">
      <dsp:nvSpPr>
        <dsp:cNvPr id="0" name=""/>
        <dsp:cNvSpPr/>
      </dsp:nvSpPr>
      <dsp:spPr>
        <a:xfrm>
          <a:off x="3990153" y="3020"/>
          <a:ext cx="1389390" cy="88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8E1B5-AC48-4603-8E33-9CCB39381111}">
      <dsp:nvSpPr>
        <dsp:cNvPr id="0" name=""/>
        <dsp:cNvSpPr/>
      </dsp:nvSpPr>
      <dsp:spPr>
        <a:xfrm>
          <a:off x="4144530" y="149678"/>
          <a:ext cx="1389390" cy="88226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Functions of the PBO</a:t>
          </a:r>
        </a:p>
      </dsp:txBody>
      <dsp:txXfrm>
        <a:off x="4170371" y="175519"/>
        <a:ext cx="1337708" cy="830581"/>
      </dsp:txXfrm>
    </dsp:sp>
    <dsp:sp modelId="{531CDFD7-1F27-403B-9835-004DD7A32672}">
      <dsp:nvSpPr>
        <dsp:cNvPr id="0" name=""/>
        <dsp:cNvSpPr/>
      </dsp:nvSpPr>
      <dsp:spPr>
        <a:xfrm>
          <a:off x="2884738" y="1289364"/>
          <a:ext cx="1676397" cy="88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8D00F-5255-42A5-8FBF-40D6613702B7}">
      <dsp:nvSpPr>
        <dsp:cNvPr id="0" name=""/>
        <dsp:cNvSpPr/>
      </dsp:nvSpPr>
      <dsp:spPr>
        <a:xfrm>
          <a:off x="3039115" y="1436022"/>
          <a:ext cx="1676397" cy="88226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Approving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(Ex ante analysis)</a:t>
          </a:r>
        </a:p>
      </dsp:txBody>
      <dsp:txXfrm>
        <a:off x="3064956" y="1461863"/>
        <a:ext cx="1624715" cy="830581"/>
      </dsp:txXfrm>
    </dsp:sp>
    <dsp:sp modelId="{EBF84543-18CA-46C5-AE59-605FBA957A6D}">
      <dsp:nvSpPr>
        <dsp:cNvPr id="0" name=""/>
        <dsp:cNvSpPr/>
      </dsp:nvSpPr>
      <dsp:spPr>
        <a:xfrm>
          <a:off x="1330097" y="2575709"/>
          <a:ext cx="1389390" cy="88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7A9AA-6108-4A25-93C0-D5170495864C}">
      <dsp:nvSpPr>
        <dsp:cNvPr id="0" name=""/>
        <dsp:cNvSpPr/>
      </dsp:nvSpPr>
      <dsp:spPr>
        <a:xfrm>
          <a:off x="1484474" y="2722367"/>
          <a:ext cx="1389390" cy="88226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0" kern="1200" dirty="0"/>
            <a:t>Economic and Fiscal Projection</a:t>
          </a:r>
          <a:endParaRPr lang="en-US" sz="1600" b="0" kern="1200" dirty="0"/>
        </a:p>
      </dsp:txBody>
      <dsp:txXfrm>
        <a:off x="1510315" y="2748208"/>
        <a:ext cx="1337708" cy="830581"/>
      </dsp:txXfrm>
    </dsp:sp>
    <dsp:sp modelId="{63130095-7C5A-4018-A9CD-65D37B18862C}">
      <dsp:nvSpPr>
        <dsp:cNvPr id="0" name=""/>
        <dsp:cNvSpPr/>
      </dsp:nvSpPr>
      <dsp:spPr>
        <a:xfrm>
          <a:off x="3028242" y="2575709"/>
          <a:ext cx="1389390" cy="88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0AA6C-D45D-4C6E-B662-028A0BBC3C4A}">
      <dsp:nvSpPr>
        <dsp:cNvPr id="0" name=""/>
        <dsp:cNvSpPr/>
      </dsp:nvSpPr>
      <dsp:spPr>
        <a:xfrm>
          <a:off x="3182618" y="2722367"/>
          <a:ext cx="1389390" cy="88226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Long-term Sustainability</a:t>
          </a:r>
        </a:p>
      </dsp:txBody>
      <dsp:txXfrm>
        <a:off x="3208459" y="2748208"/>
        <a:ext cx="1337708" cy="830581"/>
      </dsp:txXfrm>
    </dsp:sp>
    <dsp:sp modelId="{AB0B9F68-5E00-4F82-B26C-0E17E50141C5}">
      <dsp:nvSpPr>
        <dsp:cNvPr id="0" name=""/>
        <dsp:cNvSpPr/>
      </dsp:nvSpPr>
      <dsp:spPr>
        <a:xfrm>
          <a:off x="4726386" y="2575709"/>
          <a:ext cx="1389390" cy="88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51BE4-053B-4FB9-925B-F6DDA5B3080E}">
      <dsp:nvSpPr>
        <dsp:cNvPr id="0" name=""/>
        <dsp:cNvSpPr/>
      </dsp:nvSpPr>
      <dsp:spPr>
        <a:xfrm>
          <a:off x="4880763" y="2722367"/>
          <a:ext cx="1389390" cy="882263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Independent Costings</a:t>
          </a:r>
        </a:p>
      </dsp:txBody>
      <dsp:txXfrm>
        <a:off x="4906604" y="2748208"/>
        <a:ext cx="1337708" cy="830581"/>
      </dsp:txXfrm>
    </dsp:sp>
    <dsp:sp modelId="{6C6D9E5B-4506-4C30-AF08-BC802889778F}">
      <dsp:nvSpPr>
        <dsp:cNvPr id="0" name=""/>
        <dsp:cNvSpPr/>
      </dsp:nvSpPr>
      <dsp:spPr>
        <a:xfrm>
          <a:off x="3445637" y="3862053"/>
          <a:ext cx="1816989" cy="88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50024-DF29-4DDA-8861-F069B24BB2B3}">
      <dsp:nvSpPr>
        <dsp:cNvPr id="0" name=""/>
        <dsp:cNvSpPr/>
      </dsp:nvSpPr>
      <dsp:spPr>
        <a:xfrm>
          <a:off x="3600014" y="4008711"/>
          <a:ext cx="1816989" cy="882263"/>
        </a:xfrm>
        <a:prstGeom prst="roundRect">
          <a:avLst>
            <a:gd name="adj" fmla="val 10000"/>
          </a:avLst>
        </a:prstGeom>
        <a:solidFill>
          <a:schemeClr val="tx2">
            <a:lumMod val="50000"/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costing of new proposals (e.g., Basic income) </a:t>
          </a:r>
        </a:p>
      </dsp:txBody>
      <dsp:txXfrm>
        <a:off x="3625855" y="4034552"/>
        <a:ext cx="1765307" cy="830581"/>
      </dsp:txXfrm>
    </dsp:sp>
    <dsp:sp modelId="{43B83A5C-D8B7-45C7-B623-512196860150}">
      <dsp:nvSpPr>
        <dsp:cNvPr id="0" name=""/>
        <dsp:cNvSpPr/>
      </dsp:nvSpPr>
      <dsp:spPr>
        <a:xfrm>
          <a:off x="5571381" y="3862053"/>
          <a:ext cx="1825145" cy="88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358D3-1CDA-4919-8558-7DC224F84657}">
      <dsp:nvSpPr>
        <dsp:cNvPr id="0" name=""/>
        <dsp:cNvSpPr/>
      </dsp:nvSpPr>
      <dsp:spPr>
        <a:xfrm>
          <a:off x="5725757" y="4008711"/>
          <a:ext cx="1825145" cy="88226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budget sufficiency for measures</a:t>
          </a:r>
        </a:p>
      </dsp:txBody>
      <dsp:txXfrm>
        <a:off x="5751598" y="4034552"/>
        <a:ext cx="1773463" cy="830581"/>
      </dsp:txXfrm>
    </dsp:sp>
    <dsp:sp modelId="{4F8E6E32-8D83-4021-BFFF-B2B3C32D9DE6}">
      <dsp:nvSpPr>
        <dsp:cNvPr id="0" name=""/>
        <dsp:cNvSpPr/>
      </dsp:nvSpPr>
      <dsp:spPr>
        <a:xfrm>
          <a:off x="4869889" y="1289364"/>
          <a:ext cx="1615069" cy="88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4FEF-D1F9-4536-AC40-C31225F88E1A}">
      <dsp:nvSpPr>
        <dsp:cNvPr id="0" name=""/>
        <dsp:cNvSpPr/>
      </dsp:nvSpPr>
      <dsp:spPr>
        <a:xfrm>
          <a:off x="5024266" y="1436022"/>
          <a:ext cx="1615069" cy="88226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Monitoring</a:t>
          </a:r>
        </a:p>
      </dsp:txBody>
      <dsp:txXfrm>
        <a:off x="5050107" y="1461863"/>
        <a:ext cx="1563387" cy="830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DE02C-D17F-4439-906E-79E18A33EC1D}">
      <dsp:nvSpPr>
        <dsp:cNvPr id="0" name=""/>
        <dsp:cNvSpPr/>
      </dsp:nvSpPr>
      <dsp:spPr>
        <a:xfrm rot="5400000">
          <a:off x="-260024" y="263266"/>
          <a:ext cx="1733498" cy="121344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Uniform strategy to reduce poverty</a:t>
          </a:r>
          <a:r>
            <a:rPr lang="en-US" sz="1200" kern="1200" dirty="0"/>
            <a:t>  </a:t>
          </a:r>
        </a:p>
      </dsp:txBody>
      <dsp:txXfrm rot="-5400000">
        <a:off x="1" y="609965"/>
        <a:ext cx="1213448" cy="520050"/>
      </dsp:txXfrm>
    </dsp:sp>
    <dsp:sp modelId="{3E4F43B9-40E2-4043-9546-26A0777D9FAB}">
      <dsp:nvSpPr>
        <dsp:cNvPr id="0" name=""/>
        <dsp:cNvSpPr/>
      </dsp:nvSpPr>
      <dsp:spPr>
        <a:xfrm rot="5400000">
          <a:off x="4481582" y="-3264892"/>
          <a:ext cx="1126773" cy="766304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Complex administrative process (High administrative cost)?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 Sufficient expenditures</a:t>
          </a:r>
          <a:r>
            <a:rPr lang="en-CA" sz="1800" kern="1200" dirty="0"/>
            <a:t>?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800" kern="1200" dirty="0"/>
            <a:t> Not all supports target the low-income people.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-5400000">
        <a:off x="1213448" y="58247"/>
        <a:ext cx="7608037" cy="1016763"/>
      </dsp:txXfrm>
    </dsp:sp>
    <dsp:sp modelId="{9B415AC0-8DF1-4A92-8326-08A8CAD0D8CD}">
      <dsp:nvSpPr>
        <dsp:cNvPr id="0" name=""/>
        <dsp:cNvSpPr/>
      </dsp:nvSpPr>
      <dsp:spPr>
        <a:xfrm rot="5400000">
          <a:off x="-260024" y="1804181"/>
          <a:ext cx="1733498" cy="121344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Existing programs</a:t>
          </a:r>
        </a:p>
      </dsp:txBody>
      <dsp:txXfrm rot="-5400000">
        <a:off x="1" y="2150880"/>
        <a:ext cx="1213448" cy="520050"/>
      </dsp:txXfrm>
    </dsp:sp>
    <dsp:sp modelId="{1112FB89-CF94-4946-9D46-D098770768BC}">
      <dsp:nvSpPr>
        <dsp:cNvPr id="0" name=""/>
        <dsp:cNvSpPr/>
      </dsp:nvSpPr>
      <dsp:spPr>
        <a:xfrm rot="5400000">
          <a:off x="4481582" y="-1723977"/>
          <a:ext cx="1126773" cy="766304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/>
            <a:t>Categorizing existing federal programs and tax expenditures for low-income people:</a:t>
          </a:r>
          <a:r>
            <a:rPr lang="en-CA" sz="1800" b="1" kern="1200" dirty="0"/>
            <a:t> Office of the Parliamentary Budget Officer. (2017). Federal Support for Low-Income Individuals and Families. Retrieved from </a:t>
          </a:r>
          <a:r>
            <a:rPr lang="en-CA" sz="1800" b="1" kern="1200" dirty="0">
              <a:hlinkClick xmlns:r="http://schemas.openxmlformats.org/officeDocument/2006/relationships" r:id="rId1"/>
            </a:rPr>
            <a:t>http://www.pbo-dpb.gc.ca/en/blog/news/Fed_Support_Low_Income</a:t>
          </a:r>
          <a:endParaRPr lang="en-US" sz="1800" kern="1200" dirty="0"/>
        </a:p>
      </dsp:txBody>
      <dsp:txXfrm rot="-5400000">
        <a:off x="1213448" y="1599162"/>
        <a:ext cx="7608037" cy="1016763"/>
      </dsp:txXfrm>
    </dsp:sp>
    <dsp:sp modelId="{158CF559-57DB-44A9-80A9-67B1E5E2EA5A}">
      <dsp:nvSpPr>
        <dsp:cNvPr id="0" name=""/>
        <dsp:cNvSpPr/>
      </dsp:nvSpPr>
      <dsp:spPr>
        <a:xfrm rot="5400000">
          <a:off x="-260024" y="3345096"/>
          <a:ext cx="1733498" cy="121344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GBI costing</a:t>
          </a:r>
        </a:p>
      </dsp:txBody>
      <dsp:txXfrm rot="-5400000">
        <a:off x="1" y="3691795"/>
        <a:ext cx="1213448" cy="520050"/>
      </dsp:txXfrm>
    </dsp:sp>
    <dsp:sp modelId="{94CECEB6-98F2-43FA-8B71-63699A172BC6}">
      <dsp:nvSpPr>
        <dsp:cNvPr id="0" name=""/>
        <dsp:cNvSpPr/>
      </dsp:nvSpPr>
      <dsp:spPr>
        <a:xfrm rot="5400000">
          <a:off x="4481582" y="-183062"/>
          <a:ext cx="1126773" cy="766304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Using the Ontario’s basic income model</a:t>
          </a:r>
          <a:r>
            <a:rPr lang="en-CA" sz="1800" kern="1200" dirty="0"/>
            <a:t>: </a:t>
          </a:r>
          <a:r>
            <a:rPr lang="en-CA" sz="1800" b="1" kern="1200" dirty="0">
              <a:hlinkClick xmlns:r="http://schemas.openxmlformats.org/officeDocument/2006/relationships" r:id="rId2"/>
            </a:rPr>
            <a:t>https://www.ontario.ca/page/ontario-basic-income-pilot</a:t>
          </a:r>
          <a:endParaRPr lang="en-US" sz="1800" kern="1200" dirty="0"/>
        </a:p>
      </dsp:txBody>
      <dsp:txXfrm rot="-5400000">
        <a:off x="1213448" y="3140077"/>
        <a:ext cx="7608037" cy="1016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9AAEBB-55D6-4B84-AFB3-07B1D2B8A3BB}" type="datetimeFigureOut">
              <a:rPr lang="en-CA" smtClean="0"/>
              <a:t>19-01-18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8D0E758-A816-458F-94CB-D3D1DDB6BD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43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7"/>
          <p:cNvSpPr txBox="1">
            <a:spLocks noGrp="1" noChangeArrowheads="1"/>
          </p:cNvSpPr>
          <p:nvPr/>
        </p:nvSpPr>
        <p:spPr bwMode="auto">
          <a:xfrm>
            <a:off x="3982501" y="8844262"/>
            <a:ext cx="304059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6" tIns="46581" rIns="93166" bIns="46581" anchor="b"/>
          <a:lstStyle/>
          <a:p>
            <a:pPr algn="r" defTabSz="931693" fontAlgn="base">
              <a:spcBef>
                <a:spcPct val="0"/>
              </a:spcBef>
              <a:spcAft>
                <a:spcPct val="0"/>
              </a:spcAft>
              <a:defRPr/>
            </a:pPr>
            <a:fld id="{BFC93E20-563F-4B62-AB90-55E3B26DF852}" type="slidenum">
              <a:rPr lang="en-CA" sz="1200">
                <a:solidFill>
                  <a:prstClr val="black"/>
                </a:solidFill>
                <a:latin typeface="Calibri"/>
              </a:rPr>
              <a:pPr algn="r" defTabSz="93169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92" y="4422132"/>
            <a:ext cx="5620919" cy="4188171"/>
          </a:xfrm>
        </p:spPr>
        <p:txBody>
          <a:bodyPr>
            <a:normAutofit/>
          </a:bodyPr>
          <a:lstStyle/>
          <a:p>
            <a:r>
              <a:rPr lang="en-US" baseline="0" dirty="0"/>
              <a:t>Introduce Trevor, Duncan, Erin and Jason</a:t>
            </a:r>
          </a:p>
          <a:p>
            <a:endParaRPr lang="en-US" baseline="0" dirty="0"/>
          </a:p>
          <a:p>
            <a:r>
              <a:rPr lang="en-US" baseline="0" dirty="0"/>
              <a:t>Take you through a case study that provides an example of the work done by the PBO (distinct role in the system).</a:t>
            </a:r>
          </a:p>
          <a:p>
            <a:endParaRPr lang="en-US" baseline="0" dirty="0"/>
          </a:p>
          <a:p>
            <a:pPr marL="171430" indent="-171430">
              <a:buFontTx/>
              <a:buChar char="-"/>
            </a:pPr>
            <a:r>
              <a:rPr lang="en-US" baseline="0" dirty="0"/>
              <a:t>Support financial decision-making by parliamentarians.</a:t>
            </a:r>
          </a:p>
          <a:p>
            <a:pPr marL="171430" indent="-171430">
              <a:buFontTx/>
              <a:buChar char="-"/>
            </a:pPr>
            <a:r>
              <a:rPr lang="en-US" baseline="0" dirty="0"/>
              <a:t>Done through pulling together different strands of data from within government.</a:t>
            </a:r>
          </a:p>
          <a:p>
            <a:pPr marL="171430" indent="-171430">
              <a:buFontTx/>
              <a:buChar char="-"/>
            </a:pPr>
            <a:r>
              <a:rPr lang="en-US" baseline="0" dirty="0"/>
              <a:t>And pulling together data from other jurisdictions.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3237">
              <a:defRPr/>
            </a:pPr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67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7D51235F-9D7E-4DD8-8667-651DF3E2E29E}" type="slidenum">
              <a:rPr lang="en-CA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2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21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This table will be updated by including the data that will be provided by INAC.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7D51235F-9D7E-4DD8-8667-651DF3E2E29E}" type="slidenum">
              <a:rPr lang="en-CA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5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41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7"/>
          <p:cNvSpPr txBox="1">
            <a:spLocks noGrp="1" noChangeArrowheads="1"/>
          </p:cNvSpPr>
          <p:nvPr/>
        </p:nvSpPr>
        <p:spPr bwMode="auto">
          <a:xfrm>
            <a:off x="4078376" y="9003951"/>
            <a:ext cx="3113799" cy="47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5" tIns="47541" rIns="95085" bIns="47541" anchor="b"/>
          <a:lstStyle/>
          <a:p>
            <a:pPr algn="r" defTabSz="950886" fontAlgn="base">
              <a:spcBef>
                <a:spcPct val="0"/>
              </a:spcBef>
              <a:spcAft>
                <a:spcPct val="0"/>
              </a:spcAft>
            </a:pPr>
            <a:fld id="{BFC93E20-563F-4B62-AB90-55E3B26DF852}" type="slidenum">
              <a:rPr lang="en-CA" sz="1200">
                <a:solidFill>
                  <a:prstClr val="black"/>
                </a:solidFill>
              </a:rPr>
              <a:pPr algn="r" defTabSz="950886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7971" y="4501976"/>
            <a:ext cx="5756237" cy="4263791"/>
          </a:xfrm>
        </p:spPr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152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573-PBO-LOP-PowerpointTemplate-V1P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52800" y="4752976"/>
            <a:ext cx="8432800" cy="619125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5534025"/>
            <a:ext cx="84328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 rot="19718138">
            <a:off x="413949" y="2339696"/>
            <a:ext cx="113641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0" b="1" dirty="0">
                <a:solidFill>
                  <a:srgbClr val="FFFFFF">
                    <a:lumMod val="8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EMBARGO</a:t>
            </a:r>
          </a:p>
        </p:txBody>
      </p:sp>
    </p:spTree>
    <p:extLst>
      <p:ext uri="{BB962C8B-B14F-4D97-AF65-F5344CB8AC3E}">
        <p14:creationId xmlns:p14="http://schemas.microsoft.com/office/powerpoint/2010/main" val="3973747504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9E2E0-F1C1-413D-9CE2-D5408F6E3C00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0587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429726-63EA-46AA-985D-8B932BEB5FF1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2378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573-PBO-LOP-PowerpointTemplate-V1P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52800" y="4752976"/>
            <a:ext cx="8432800" cy="619125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5534025"/>
            <a:ext cx="84328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C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70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8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8F8EF-8850-48CF-A074-E85E52675499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3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E4F041-145C-4C75-B805-D296A8C20EDF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9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A5182-7B11-4B8C-AE62-98AB6D7E8869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9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53A0C-A3D9-4106-B04D-93268BA3EE4D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5" name="Title 7"/>
          <p:cNvSpPr txBox="1">
            <a:spLocks/>
          </p:cNvSpPr>
          <p:nvPr userDrawn="1"/>
        </p:nvSpPr>
        <p:spPr bwMode="auto">
          <a:xfrm>
            <a:off x="1219200" y="6202362"/>
            <a:ext cx="10972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1940756-7F82-486C-AA68-4AF602402453}" type="slidenum">
              <a:rPr lang="en-CA" sz="2000" kern="0">
                <a:solidFill>
                  <a:srgbClr val="EEECE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sz="2000" kern="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9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4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CB795D-F7C1-43E1-B3E2-8CA50E9DC5D7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9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9718138">
            <a:off x="413949" y="2339696"/>
            <a:ext cx="113641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0" b="1" dirty="0">
                <a:solidFill>
                  <a:srgbClr val="FFFFFF">
                    <a:lumMod val="8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EMBARGO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896533" y="6237312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fld id="{5008F8EF-8850-48CF-A074-E85E52675499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4093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750C24-DA87-4131-AD2A-5F7A1C6BA69F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7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9E2E0-F1C1-413D-9CE2-D5408F6E3C00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33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1"/>
            <a:ext cx="27432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1"/>
            <a:ext cx="80264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429726-63EA-46AA-985D-8B932BEB5FF1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01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06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5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896533" y="6237312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fld id="{5008F8EF-8850-48CF-A074-E85E52675499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1144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896533" y="6237312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fld id="{C7E4F041-145C-4C75-B805-D296A8C20EDF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4056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896533" y="6165304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fld id="{340A5182-7B11-4B8C-AE62-98AB6D7E8869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53264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00523" y="6093296"/>
            <a:ext cx="1016000" cy="576064"/>
          </a:xfrm>
        </p:spPr>
        <p:txBody>
          <a:bodyPr/>
          <a:lstStyle>
            <a:lvl1pPr>
              <a:defRPr/>
            </a:lvl1pPr>
          </a:lstStyle>
          <a:p>
            <a:fld id="{EED53A0C-A3D9-4106-B04D-93268BA3EE4D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2820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4871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896533" y="6237312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fld id="{01CB795D-F7C1-43E1-B3E2-8CA50E9DC5D7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06385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750C24-DA87-4131-AD2A-5F7A1C6BA69F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3934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4573-PBO-LOP-PowerpointTemplate-V2PP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10972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102350"/>
            <a:ext cx="101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5159AD-214B-4F69-A21A-6C7598B91E02}" type="slidenum">
              <a:rPr lang="en-C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4573-PBO-LOP-PowerpointTemplate-V2PP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12192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10972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400" y="6102350"/>
            <a:ext cx="101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5159AD-214B-4F69-A21A-6C7598B91E02}" type="slidenum">
              <a:rPr lang="en-CA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4.xml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.xml"/><Relationship Id="rId7" Type="http://schemas.openxmlformats.org/officeDocument/2006/relationships/chart" Target="../charts/chart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6" Type="http://schemas.openxmlformats.org/officeDocument/2006/relationships/tags" Target="../tags/tag25.xml"/><Relationship Id="rId7" Type="http://schemas.openxmlformats.org/officeDocument/2006/relationships/slideLayout" Target="../slideLayouts/slideLayout13.xml"/><Relationship Id="rId8" Type="http://schemas.openxmlformats.org/officeDocument/2006/relationships/chart" Target="../charts/chart2.xml"/><Relationship Id="rId9" Type="http://schemas.openxmlformats.org/officeDocument/2006/relationships/hyperlink" Target="http://www.pbo-dpb.gc.ca/en/blog/news/Fed_Support_Low_Income" TargetMode="External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8800" y="5624101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fr-CA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Nasreddine Ammar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fr-CA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1981200" y="4191001"/>
            <a:ext cx="8534400" cy="619125"/>
          </a:xfrm>
        </p:spPr>
        <p:txBody>
          <a:bodyPr>
            <a:normAutofit fontScale="90000"/>
          </a:bodyPr>
          <a:lstStyle/>
          <a:p>
            <a:r>
              <a:rPr lang="fr-CA" sz="2200" b="1" dirty="0">
                <a:solidFill>
                  <a:schemeClr val="tx2">
                    <a:lumMod val="75000"/>
                  </a:schemeClr>
                </a:solidFill>
              </a:rPr>
              <a:t>NABIG, Hamilton</a:t>
            </a:r>
            <a:br>
              <a:rPr lang="fr-CA" sz="2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CA" sz="2200" b="1" dirty="0">
                <a:solidFill>
                  <a:schemeClr val="tx2">
                    <a:lumMod val="75000"/>
                  </a:schemeClr>
                </a:solidFill>
              </a:rPr>
              <a:t>Mai 26, 2018</a:t>
            </a:r>
            <a:r>
              <a:rPr lang="fr-CA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CA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fr-CA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 rot="10800000" flipH="1" flipV="1">
            <a:off x="2667000" y="2819400"/>
            <a:ext cx="7208518" cy="762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Costing a National Guaranteed Basic Income Using the Ontario Basic Income Model</a:t>
            </a:r>
            <a:endParaRPr lang="fr-C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0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5781676"/>
            <a:ext cx="868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CA" sz="3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1819275" y="3249292"/>
            <a:ext cx="8534400" cy="636908"/>
          </a:xfrm>
        </p:spPr>
        <p:txBody>
          <a:bodyPr/>
          <a:lstStyle/>
          <a:p>
            <a:pPr algn="ctr"/>
            <a:r>
              <a:rPr lang="en-CA" sz="3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CA" sz="3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CA" sz="3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CA" sz="3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CA" sz="3200" kern="1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r>
              <a:rPr lang="en-CA" sz="3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CA" sz="36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CA" sz="3200" i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5715001"/>
            <a:ext cx="8382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i="1" dirty="0">
                <a:solidFill>
                  <a:srgbClr val="FFFFFF">
                    <a:lumMod val="50000"/>
                  </a:srgbClr>
                </a:solidFill>
              </a:rPr>
              <a:t>                 Contact Information</a:t>
            </a:r>
            <a:r>
              <a:rPr lang="en-CA" sz="2400" b="1" dirty="0">
                <a:solidFill>
                  <a:srgbClr val="FFFFFF">
                    <a:lumMod val="50000"/>
                  </a:srgbClr>
                </a:solidFill>
              </a:rPr>
              <a:t>:  Nasreddine Ammar                               Economic analyst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2400" b="1" dirty="0">
                <a:solidFill>
                  <a:srgbClr val="FFFFFF">
                    <a:lumMod val="50000"/>
                  </a:srgbClr>
                </a:solidFill>
              </a:rPr>
              <a:t>Nasreddine.Ammar@parl.gc.ca</a:t>
            </a:r>
          </a:p>
        </p:txBody>
      </p:sp>
    </p:spTree>
    <p:extLst>
      <p:ext uri="{BB962C8B-B14F-4D97-AF65-F5344CB8AC3E}">
        <p14:creationId xmlns:p14="http://schemas.microsoft.com/office/powerpoint/2010/main" val="317618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276600" y="762001"/>
            <a:ext cx="5275262" cy="495299"/>
          </a:xfrm>
          <a:prstGeom prst="rect">
            <a:avLst/>
          </a:prstGeom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233A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CA" sz="3200" dirty="0">
                <a:solidFill>
                  <a:srgbClr val="1F497D">
                    <a:lumMod val="75000"/>
                  </a:srgbClr>
                </a:solidFill>
              </a:rPr>
              <a:t>Presentation Outline</a:t>
            </a:r>
            <a:endParaRPr lang="fr-CA" sz="32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26581" y="1447800"/>
            <a:ext cx="7953374" cy="38671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en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Motivation</a:t>
            </a:r>
          </a:p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en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Background: Ontario’s Basic Income Pilot Project</a:t>
            </a:r>
          </a:p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en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Methodology</a:t>
            </a:r>
          </a:p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en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Cost of a Guaranteed Basic Income</a:t>
            </a:r>
          </a:p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en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Actual Federal Support for Low-Income People vs. GBI</a:t>
            </a:r>
          </a:p>
          <a:p>
            <a:pPr>
              <a:lnSpc>
                <a:spcPct val="150000"/>
              </a:lnSpc>
              <a:buFont typeface="Wingdings" pitchFamily="2" charset="2"/>
              <a:buAutoNum type="alphaUcPeriod"/>
            </a:pPr>
            <a:r>
              <a:rPr lang="fr-CA" sz="2400" b="1" kern="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Conclusion and discussion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1524000" y="0"/>
            <a:ext cx="381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08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EF4526-74BD-4D29-970A-75EF4A52EF4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0170" y="752716"/>
            <a:ext cx="10759284" cy="65563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CA" sz="3400" b="1" kern="0" dirty="0">
                <a:solidFill>
                  <a:schemeClr val="tx2">
                    <a:lumMod val="75000"/>
                  </a:schemeClr>
                </a:solidFill>
              </a:rPr>
              <a:t>Motivation</a:t>
            </a:r>
            <a:endParaRPr lang="fr-CA" sz="3400" b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56A35846-E092-471C-9F8F-A5B018836EC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6241072"/>
              </p:ext>
            </p:extLst>
          </p:nvPr>
        </p:nvGraphicFramePr>
        <p:xfrm>
          <a:off x="1649311" y="1489434"/>
          <a:ext cx="8881001" cy="489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117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F1738-8E00-4851-9DC7-364D4564272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01278" y="733863"/>
            <a:ext cx="10416620" cy="708440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CA" sz="3400" b="1" kern="0" dirty="0">
                <a:solidFill>
                  <a:schemeClr val="tx2">
                    <a:lumMod val="75000"/>
                  </a:schemeClr>
                </a:solidFill>
              </a:rPr>
              <a:t>GBI costing: a parliamentarian’s request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52189F73-8EA4-4AA1-978D-7CF8FBD7313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2441860"/>
              </p:ext>
            </p:extLst>
          </p:nvPr>
        </p:nvGraphicFramePr>
        <p:xfrm>
          <a:off x="1310326" y="1875934"/>
          <a:ext cx="8876491" cy="4821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29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09356" y="6503831"/>
            <a:ext cx="48287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400"/>
              </a:spcBef>
              <a:tabLst>
                <a:tab pos="571500" algn="l"/>
              </a:tabLst>
            </a:pPr>
            <a:r>
              <a:rPr lang="en-CA" sz="1100" dirty="0">
                <a:solidFill>
                  <a:prstClr val="black"/>
                </a:solidFill>
                <a:latin typeface="Segoe UI"/>
                <a:ea typeface="Times New Roman"/>
                <a:cs typeface="Times New Roman"/>
              </a:rPr>
              <a:t>Sources: 	PBO calculations based on the Ontario pilot project parameters.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5E5EBF8-BAAE-4A9C-A976-87840CC1667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10170" y="752716"/>
            <a:ext cx="10759284" cy="65563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lvl="0" algn="ctr"/>
            <a:r>
              <a:rPr lang="en-CA" sz="3600" b="1" kern="0" dirty="0">
                <a:solidFill>
                  <a:srgbClr val="1F497D">
                    <a:lumMod val="75000"/>
                  </a:srgbClr>
                </a:solidFill>
              </a:rPr>
              <a:t>Background: Ontario’s Basic Income Pilot Project</a:t>
            </a:r>
            <a:endParaRPr kumimoji="0" lang="fr-CA" sz="3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52DFAD3B-1F43-473F-A368-39CC2B8B50A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32027293"/>
              </p:ext>
            </p:extLst>
          </p:nvPr>
        </p:nvGraphicFramePr>
        <p:xfrm>
          <a:off x="647215" y="1679121"/>
          <a:ext cx="7666791" cy="482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D32519-50CC-4DF1-B0B0-DAB3116A159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14006" y="2229729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A" dirty="0"/>
              <a:t>Participants must be 18 to 64 years old for the duration of the pilot.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CA" dirty="0"/>
              <a:t>People with a disability will also receive up to $500 per month on top.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G</a:t>
            </a:r>
            <a:r>
              <a:rPr lang="en-CA" dirty="0"/>
              <a:t>BI does not replace OAS and GIS for the elderly.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G</a:t>
            </a:r>
            <a:r>
              <a:rPr lang="en-CA" dirty="0"/>
              <a:t>BI does not replace child benefits.</a:t>
            </a:r>
          </a:p>
          <a:p>
            <a:pPr marL="285750" indent="-285750"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557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66058-A025-4B42-9009-59F6AF8AD81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0170" y="752716"/>
            <a:ext cx="10759284" cy="65563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CA" sz="3600" b="1" kern="0" dirty="0">
                <a:solidFill>
                  <a:schemeClr val="tx2">
                    <a:lumMod val="75000"/>
                  </a:schemeClr>
                </a:solidFill>
              </a:rPr>
              <a:t>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A72C7E-D350-46CD-B784-429DE671367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4958" y="1687620"/>
            <a:ext cx="108497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PBO uses Statistics Canada’s SPSD/M, which is a statistically representative database of Canadian individuals in their family context.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</a:t>
            </a:r>
            <a:r>
              <a:rPr lang="en-CA" b="1" dirty="0"/>
              <a:t>nuclear family </a:t>
            </a:r>
            <a:r>
              <a:rPr lang="en-CA" dirty="0"/>
              <a:t>(spouses or lone parents plus never-married children aged younger than 18 years) is the family unit recognized by Canada Revenue Agency for filing income taxes;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</a:t>
            </a:r>
            <a:r>
              <a:rPr lang="en-CA" b="1" dirty="0"/>
              <a:t>net income </a:t>
            </a:r>
            <a:r>
              <a:rPr lang="en-CA" dirty="0"/>
              <a:t>is used</a:t>
            </a:r>
            <a:r>
              <a:rPr lang="en-CA" b="1" dirty="0"/>
              <a:t> </a:t>
            </a:r>
            <a:r>
              <a:rPr lang="en-CA" dirty="0"/>
              <a:t>as an approximation of the earned income defined by the Ontario GBI model.</a:t>
            </a:r>
          </a:p>
          <a:p>
            <a:endParaRPr lang="en-CA" dirty="0"/>
          </a:p>
          <a:p>
            <a:pPr marL="342900" indent="-342900">
              <a:buFont typeface="+mj-lt"/>
              <a:buAutoNum type="arabicPeriod" startAt="2"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Limits of SPSD/M (version 26.0):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SPSD/M data do not include the territories, persons residing on reservations, or armed forces personnel residing in barracks (+);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SPSD/M model is a static accounting model (+/-);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number of individuals with a disability can be underestimated (+).</a:t>
            </a:r>
          </a:p>
          <a:p>
            <a:endParaRPr lang="en-CA" dirty="0"/>
          </a:p>
          <a:p>
            <a:pPr marL="342900" indent="-342900">
              <a:buFont typeface="+mj-lt"/>
              <a:buAutoNum type="arabicPeriod" startAt="3"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Limits of the estimated model: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/>
              <a:t> the difference in the poverty line between provinces was not considered.</a:t>
            </a:r>
          </a:p>
        </p:txBody>
      </p:sp>
    </p:spTree>
    <p:extLst>
      <p:ext uri="{BB962C8B-B14F-4D97-AF65-F5344CB8AC3E}">
        <p14:creationId xmlns:p14="http://schemas.microsoft.com/office/powerpoint/2010/main" val="228841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8E82A-6D02-4059-8CC1-AC84E08556A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0170" y="752716"/>
            <a:ext cx="10759284" cy="65563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CA" sz="3600" b="1" kern="0" dirty="0">
                <a:solidFill>
                  <a:schemeClr val="tx2">
                    <a:lumMod val="75000"/>
                  </a:schemeClr>
                </a:solidFill>
              </a:rPr>
              <a:t>Cost of a Guaranteed Basic Income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8727565-C62C-4CDD-8F5A-AF50CAE09AE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3770336"/>
              </p:ext>
            </p:extLst>
          </p:nvPr>
        </p:nvGraphicFramePr>
        <p:xfrm>
          <a:off x="1450666" y="1933984"/>
          <a:ext cx="8707079" cy="352621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863283">
                  <a:extLst>
                    <a:ext uri="{9D8B030D-6E8A-4147-A177-3AD203B41FA5}">
                      <a16:colId xmlns:a16="http://schemas.microsoft.com/office/drawing/2014/main" xmlns="" val="3744725231"/>
                    </a:ext>
                  </a:extLst>
                </a:gridCol>
                <a:gridCol w="1043426">
                  <a:extLst>
                    <a:ext uri="{9D8B030D-6E8A-4147-A177-3AD203B41FA5}">
                      <a16:colId xmlns:a16="http://schemas.microsoft.com/office/drawing/2014/main" xmlns="" val="1390945463"/>
                    </a:ext>
                  </a:extLst>
                </a:gridCol>
                <a:gridCol w="1121963">
                  <a:extLst>
                    <a:ext uri="{9D8B030D-6E8A-4147-A177-3AD203B41FA5}">
                      <a16:colId xmlns:a16="http://schemas.microsoft.com/office/drawing/2014/main" xmlns="" val="2960581513"/>
                    </a:ext>
                  </a:extLst>
                </a:gridCol>
                <a:gridCol w="1469771">
                  <a:extLst>
                    <a:ext uri="{9D8B030D-6E8A-4147-A177-3AD203B41FA5}">
                      <a16:colId xmlns:a16="http://schemas.microsoft.com/office/drawing/2014/main" xmlns="" val="1413521937"/>
                    </a:ext>
                  </a:extLst>
                </a:gridCol>
                <a:gridCol w="1034094">
                  <a:extLst>
                    <a:ext uri="{9D8B030D-6E8A-4147-A177-3AD203B41FA5}">
                      <a16:colId xmlns:a16="http://schemas.microsoft.com/office/drawing/2014/main" xmlns="" val="1452991143"/>
                    </a:ext>
                  </a:extLst>
                </a:gridCol>
                <a:gridCol w="1174542">
                  <a:extLst>
                    <a:ext uri="{9D8B030D-6E8A-4147-A177-3AD203B41FA5}">
                      <a16:colId xmlns:a16="http://schemas.microsoft.com/office/drawing/2014/main" xmlns="" val="1787034803"/>
                    </a:ext>
                  </a:extLst>
                </a:gridCol>
              </a:tblGrid>
              <a:tr h="447272">
                <a:tc>
                  <a:txBody>
                    <a:bodyPr/>
                    <a:lstStyle/>
                    <a:p>
                      <a:pPr marL="571500" indent="-57150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en-CA" sz="1400">
                          <a:effectLst/>
                        </a:rPr>
                        <a:t>2018-19</a:t>
                      </a:r>
                      <a:endParaRPr lang="en-CA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en-CA" sz="1400">
                          <a:effectLst/>
                        </a:rPr>
                        <a:t>2019-20</a:t>
                      </a:r>
                      <a:endParaRPr lang="en-CA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en-CA" sz="1400">
                          <a:effectLst/>
                        </a:rPr>
                        <a:t>2020-21</a:t>
                      </a:r>
                      <a:endParaRPr lang="en-CA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en-CA" sz="1400">
                          <a:effectLst/>
                        </a:rPr>
                        <a:t>2021-22</a:t>
                      </a:r>
                      <a:endParaRPr lang="en-CA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en-CA" sz="1400" dirty="0">
                          <a:effectLst/>
                        </a:rPr>
                        <a:t>2022-23</a:t>
                      </a:r>
                      <a:endParaRPr lang="en-CA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5933845"/>
                  </a:ext>
                </a:extLst>
              </a:tr>
              <a:tr h="625605">
                <a:tc>
                  <a:txBody>
                    <a:bodyPr/>
                    <a:lstStyle/>
                    <a:p>
                      <a:pPr marL="571500" indent="-571500" algn="l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en-CA" sz="1400" dirty="0">
                          <a:effectLst/>
                        </a:rPr>
                        <a:t>Basic cost of GBI ($ millions)</a:t>
                      </a:r>
                      <a:endParaRPr lang="en-CA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72,822</a:t>
                      </a:r>
                      <a:endParaRPr lang="en-CA" sz="140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73,496</a:t>
                      </a:r>
                      <a:endParaRPr lang="en-CA" sz="140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74,172</a:t>
                      </a:r>
                      <a:endParaRPr lang="en-CA" sz="140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75,039</a:t>
                      </a:r>
                      <a:endParaRPr lang="en-CA" sz="140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75,992</a:t>
                      </a:r>
                      <a:endParaRPr lang="en-CA" sz="140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xmlns="" val="1739382387"/>
                  </a:ext>
                </a:extLst>
              </a:tr>
              <a:tr h="633760">
                <a:tc>
                  <a:txBody>
                    <a:bodyPr/>
                    <a:lstStyle/>
                    <a:p>
                      <a:pPr marL="571500" indent="-571500" algn="l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CA" sz="1400" dirty="0">
                          <a:effectLst/>
                        </a:rPr>
                        <a:t>Number of potential recipients (000)</a:t>
                      </a:r>
                      <a:endParaRPr lang="en-CA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7,730</a:t>
                      </a:r>
                      <a:endParaRPr lang="en-CA" sz="140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7,657</a:t>
                      </a:r>
                      <a:endParaRPr lang="en-CA" sz="140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7,587</a:t>
                      </a:r>
                      <a:endParaRPr lang="en-CA" sz="140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7,528</a:t>
                      </a:r>
                      <a:endParaRPr lang="en-CA" sz="140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7,473</a:t>
                      </a:r>
                      <a:endParaRPr lang="en-CA" sz="140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xmlns="" val="265566829"/>
                  </a:ext>
                </a:extLst>
              </a:tr>
              <a:tr h="492532">
                <a:tc>
                  <a:txBody>
                    <a:bodyPr/>
                    <a:lstStyle/>
                    <a:p>
                      <a:pPr marL="571500" indent="-571500" algn="l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en-CA" sz="1400" dirty="0">
                          <a:effectLst/>
                        </a:rPr>
                        <a:t>Basic cost per capita ($)</a:t>
                      </a:r>
                      <a:endParaRPr lang="en-CA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9,421</a:t>
                      </a:r>
                      <a:endParaRPr lang="en-CA" sz="140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9,598</a:t>
                      </a:r>
                      <a:endParaRPr lang="en-CA" sz="140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9,776</a:t>
                      </a:r>
                      <a:endParaRPr lang="en-CA" sz="140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9,968</a:t>
                      </a:r>
                      <a:endParaRPr lang="en-CA" sz="140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10,169</a:t>
                      </a:r>
                      <a:endParaRPr lang="en-CA" sz="1400" dirty="0">
                        <a:effectLst/>
                        <a:latin typeface="Segoe UI Semibold" panose="020B07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/>
                </a:tc>
                <a:extLst>
                  <a:ext uri="{0D108BD9-81ED-4DB2-BD59-A6C34878D82A}">
                    <a16:rowId xmlns:a16="http://schemas.microsoft.com/office/drawing/2014/main" xmlns="" val="2351207855"/>
                  </a:ext>
                </a:extLst>
              </a:tr>
              <a:tr h="595922"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CA" sz="1400" dirty="0">
                          <a:effectLst/>
                        </a:rPr>
                        <a:t>Supplement cost for disability ($ millions)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3,194</a:t>
                      </a:r>
                      <a:endParaRPr lang="en-CA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3,265</a:t>
                      </a:r>
                      <a:endParaRPr lang="en-CA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3,336</a:t>
                      </a:r>
                      <a:endParaRPr lang="en-CA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3,405</a:t>
                      </a:r>
                      <a:endParaRPr lang="en-CA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3,471</a:t>
                      </a:r>
                      <a:endParaRPr lang="en-CA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9364052"/>
                  </a:ext>
                </a:extLst>
              </a:tr>
              <a:tr h="731123">
                <a:tc>
                  <a:txBody>
                    <a:bodyPr/>
                    <a:lstStyle/>
                    <a:p>
                      <a:pPr marL="571500" indent="-57150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571500" algn="l"/>
                        </a:tabLst>
                      </a:pPr>
                      <a:r>
                        <a:rPr lang="en-CA" sz="1400" dirty="0">
                          <a:effectLst/>
                        </a:rPr>
                        <a:t>Total GBI cost ($ millions)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76,017</a:t>
                      </a:r>
                      <a:endParaRPr lang="en-CA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76,761</a:t>
                      </a:r>
                      <a:endParaRPr lang="en-CA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77,508</a:t>
                      </a:r>
                      <a:endParaRPr lang="en-CA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>
                          <a:effectLst/>
                        </a:rPr>
                        <a:t>78,444</a:t>
                      </a:r>
                      <a:endParaRPr lang="en-CA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en-CA" sz="1400" dirty="0">
                          <a:effectLst/>
                        </a:rPr>
                        <a:t>79,463</a:t>
                      </a:r>
                      <a:endParaRPr lang="en-CA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104632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BEEA03-5529-428A-B53C-056A376CC3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50666" y="5598863"/>
            <a:ext cx="31309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en-CA" altLang="en-US" sz="11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Source: PBO calculations, using SPSD/M model.</a:t>
            </a:r>
            <a:endParaRPr lang="en-CA" altLang="en-US" sz="11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4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DC41E-1CFD-497E-BE74-F52D45847C9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0170" y="752716"/>
            <a:ext cx="10759284" cy="65563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CA" sz="3600" b="1" kern="0" dirty="0">
                <a:solidFill>
                  <a:schemeClr val="tx2">
                    <a:lumMod val="75000"/>
                  </a:schemeClr>
                </a:solidFill>
              </a:rPr>
              <a:t>Actual Federal Support for Low-Income People vs. GBI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532C5C-C218-4F78-BD99-2E16542E1C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0170" y="1729312"/>
            <a:ext cx="10759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The federal support </a:t>
            </a:r>
            <a:r>
              <a:rPr lang="en-CA" dirty="0">
                <a:solidFill>
                  <a:prstClr val="black"/>
                </a:solidFill>
              </a:rPr>
              <a:t>for low-income individuals and families and other vulnerable groups</a:t>
            </a:r>
            <a:r>
              <a:rPr lang="en-US" dirty="0">
                <a:solidFill>
                  <a:prstClr val="black"/>
                </a:solidFill>
              </a:rPr>
              <a:t> is estimated at $56.8 billion is in 2017-2018.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This includes OAS and GIS for elderly, CCB for children, and federal support for indigenous people: $24.8 billion.</a:t>
            </a:r>
            <a:endParaRPr lang="en-CA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3A8CE248-74D8-4E6D-9E53-4A287D83449F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71676382"/>
              </p:ext>
            </p:extLst>
          </p:nvPr>
        </p:nvGraphicFramePr>
        <p:xfrm>
          <a:off x="2961327" y="3198297"/>
          <a:ext cx="65522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DD816E48-8C6B-4219-9847-CDE7ED82A1B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17822" y="4021538"/>
            <a:ext cx="1151775" cy="5483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$44 billion (58%)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B81E1C50-A0B2-4597-AA5A-E84EA441312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035250" y="4873277"/>
            <a:ext cx="1151775" cy="5483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$32 billion (42%)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532341-E68B-45EE-A658-879ABBB7AFB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114531" y="6127162"/>
            <a:ext cx="63990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/>
              <a:t>Source: Office of the Parliamentary Budget Officer. (2017). Federal Support for Low Income Individuals and Families. Retrieved from </a:t>
            </a:r>
            <a:r>
              <a:rPr lang="en-CA" sz="1100" dirty="0">
                <a:hlinkClick r:id="rId9"/>
              </a:rPr>
              <a:t>http://www.pbo-dpb.gc.ca/en/blog/news/Fed_Support_Low_Income</a:t>
            </a:r>
            <a:r>
              <a:rPr lang="en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43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D75EC5E-5C84-48AF-9EBA-EB40006BC24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0170" y="752716"/>
            <a:ext cx="10759284" cy="655638"/>
          </a:xfrm>
          <a:prstGeom prst="rect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CA" sz="3600" b="1" kern="0" dirty="0">
                <a:solidFill>
                  <a:schemeClr val="tx2">
                    <a:lumMod val="75000"/>
                  </a:schemeClr>
                </a:solidFill>
              </a:rPr>
              <a:t>Conclusion and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C7B1EB-1DD2-4633-871A-93431D83E4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4958" y="1687620"/>
            <a:ext cx="108497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We estimate a gross costing of the GBI.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PBO estimates represent pre-behavioral (static) costs.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GBI is a combined federal-provincial basic income system that could be managed by an intergovernmental fiscal arrangement.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GBI could replace some federal and provincial transfers, such as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 the GST credit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the WITB,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b="1" dirty="0">
                <a:solidFill>
                  <a:schemeClr val="tx2">
                    <a:lumMod val="75000"/>
                  </a:schemeClr>
                </a:solidFill>
              </a:rPr>
              <a:t>the social assistance.</a:t>
            </a:r>
          </a:p>
          <a:p>
            <a:pPr lvl="1">
              <a:spcAft>
                <a:spcPts val="1200"/>
              </a:spcAft>
            </a:pPr>
            <a:endParaRPr lang="en-CA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CA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307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PBO-DPB PPT Template">
  <a:themeElements>
    <a:clrScheme name="PBO-DPB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BO-DPB PPT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BO-DPB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BO-DPB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BO-DPB PPT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BO-DPB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BO-DPB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BO-DPB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732</Words>
  <Application>Microsoft Macintosh PowerPoint</Application>
  <PresentationFormat>Custom</PresentationFormat>
  <Paragraphs>124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PBO-DPB PPT Template</vt:lpstr>
      <vt:lpstr>1_PBO-DPB PPT Template</vt:lpstr>
      <vt:lpstr>NABIG, Hamilton Mai 26,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Briefing  April 17, 2018</dc:title>
  <dc:creator>Ammar, Nasreddine</dc:creator>
  <cp:lastModifiedBy>Michael  Howard</cp:lastModifiedBy>
  <cp:revision>71</cp:revision>
  <cp:lastPrinted>2018-05-18T13:45:56Z</cp:lastPrinted>
  <dcterms:created xsi:type="dcterms:W3CDTF">2018-04-10T13:50:38Z</dcterms:created>
  <dcterms:modified xsi:type="dcterms:W3CDTF">2019-01-18T20:29:36Z</dcterms:modified>
</cp:coreProperties>
</file>