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9" r:id="rId3"/>
    <p:sldId id="269" r:id="rId4"/>
    <p:sldId id="257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6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A5133-DCB4-2E4D-9D8D-62BCCC84F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FE8970-2624-1A4D-BB0E-C604BF0D9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11667-7194-A14C-BEAA-F60B95F3B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E16-923D-B944-A409-3E0B6272B82B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E37B2-EB82-5649-8BDD-89371DA45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1DA0A-6145-464A-9869-2DF4E4FCC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491D-F4EB-834A-9A02-6E07CF0E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5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27DB9-846B-A44F-94E6-1540E1454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F2BCC9-327A-9A4B-819F-D4C389B4D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0DCCB-5C65-9648-9FDC-BBDFF469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E16-923D-B944-A409-3E0B6272B82B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D936E-7B99-B644-8150-AC276B015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96575-AF9F-0A4F-9100-EA6D1DA58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491D-F4EB-834A-9A02-6E07CF0E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78D79E-C708-D842-B0B2-D4B178F50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76C4B-9437-C84A-AF9A-AE397EFED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74E42-1518-F041-93E0-992C46477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E16-923D-B944-A409-3E0B6272B82B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F4D3B-E5C3-2646-9270-1116C811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118CB-2BD1-6A4D-992D-6C46610B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491D-F4EB-834A-9A02-6E07CF0E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D0BB3-4A10-D54C-816E-A7812646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23D8E-6C88-BD44-A171-B86BCFE7B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D16BD-F8FD-994E-AE05-57E928F21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E16-923D-B944-A409-3E0B6272B82B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59C5-8B7F-4F44-8C44-84522EBF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F3E21-7099-1745-A4C0-ACACE56FD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491D-F4EB-834A-9A02-6E07CF0E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5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24564-9A4A-B041-8FA6-00E1FFB41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D6275-7F61-634C-8215-58BF7F826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20552-4549-0046-9F03-25BCA8F3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E16-923D-B944-A409-3E0B6272B82B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25632-F443-2C4F-A27C-3B78D8FF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08C06-EA71-2D48-9911-0F015C2C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491D-F4EB-834A-9A02-6E07CF0E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2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301DC-B833-0448-8FD7-032E9929D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BA78E-4729-4149-8878-7DDF51BE2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FE05F7-4A99-5C4A-967D-87E217D88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85070-9D71-ED45-8430-8BCE814D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E16-923D-B944-A409-3E0B6272B82B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72266-82CF-F046-B7FF-42F4AC2C3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6BB8B-B8A3-2740-B985-F8B872F6D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491D-F4EB-834A-9A02-6E07CF0E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9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65532-B58B-B647-BE91-85A9C3159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536D9-926F-9F45-8719-114A55F6B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0917E-93E0-1740-97FD-56444BE9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CE48BC-E7AA-044D-8143-06C1EE18A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D1D6DC-1317-B840-82C8-8083CE9118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B81BC-8AC9-014A-920D-5089FDFF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E16-923D-B944-A409-3E0B6272B82B}" type="datetimeFigureOut">
              <a:rPr lang="en-US" smtClean="0"/>
              <a:t>6/28/19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E9A82-8702-AA46-AD1E-FFE4C1E1B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9142F4-2326-E94E-8858-C88E1F974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491D-F4EB-834A-9A02-6E07CF0E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4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A01FD-3FD5-194E-A054-7141F7EE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6B3E57-44F1-9D41-A4DB-1520C46A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E16-923D-B944-A409-3E0B6272B82B}" type="datetimeFigureOut">
              <a:rPr lang="en-US" smtClean="0"/>
              <a:t>6/28/19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7BE11-F2BB-2344-B670-2B6A37F53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216F2-BBDD-4B48-99CB-6CFE8D2B7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491D-F4EB-834A-9A02-6E07CF0E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4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DAA013-41CC-E143-A6E3-FE824CDB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E16-923D-B944-A409-3E0B6272B82B}" type="datetimeFigureOut">
              <a:rPr lang="en-US" smtClean="0"/>
              <a:t>6/28/19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1A2844-9816-D242-9376-CB4CF743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3C45A-A284-B34D-A26A-A584BE37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491D-F4EB-834A-9A02-6E07CF0E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0405D-5F7D-3744-9BD1-E14828939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7FC88-9C41-914B-9972-1CE06EBDD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A4216-A2B6-DC4C-A86A-72F12784D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E7FEE-641C-B742-9C87-537DF8EBC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E16-923D-B944-A409-3E0B6272B82B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5D9B8-994D-F446-9584-115C265AD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1FC35-9304-1E46-B4AB-C10D5E9B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491D-F4EB-834A-9A02-6E07CF0E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1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675E9-0580-1649-A59A-51BB080B6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EA19AA-C614-584F-8BEC-F98FEC500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B2B91-7B52-FD49-93E7-7272E2BD4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E9CA4-3144-9C47-AC61-5447AA255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EE16-923D-B944-A409-3E0B6272B82B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BEC0C-E593-A04C-8C6F-2F8BC9E9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70761-073B-A54A-AC1C-5BDCFB56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491D-F4EB-834A-9A02-6E07CF0E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3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97018-86C6-6F48-8735-D391CDEDB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DCB95-C34C-8C48-9A21-B858FE1C9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2C5B5-C279-984E-BFB7-587C2A5F5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EEE16-923D-B944-A409-3E0B6272B82B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459EE-ECDA-124B-A640-9E2F77B2D8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C4FDF-764C-D547-B75C-B6CA360B1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4491D-F4EB-834A-9A02-6E07CF0E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428F1-048D-104C-B4F6-BC20D6ADE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6473"/>
            <a:ext cx="9144000" cy="2951018"/>
          </a:xfrm>
        </p:spPr>
        <p:txBody>
          <a:bodyPr>
            <a:normAutofit/>
          </a:bodyPr>
          <a:lstStyle/>
          <a:p>
            <a:r>
              <a:rPr lang="en-US" b="1" dirty="0"/>
              <a:t>The Effects of a UBI on Income Mobility Across the Generations:  Case of the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C8B7C-E044-7E48-B3B4-00CCF5334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6144"/>
            <a:ext cx="9144000" cy="1953492"/>
          </a:xfrm>
        </p:spPr>
        <p:txBody>
          <a:bodyPr>
            <a:normAutofit/>
          </a:bodyPr>
          <a:lstStyle/>
          <a:p>
            <a:r>
              <a:rPr lang="en-US" sz="3600" dirty="0"/>
              <a:t>Jim Bryan</a:t>
            </a:r>
          </a:p>
          <a:p>
            <a:r>
              <a:rPr lang="en-US" sz="3600" dirty="0"/>
              <a:t>Manhattanville College</a:t>
            </a:r>
          </a:p>
          <a:p>
            <a:r>
              <a:rPr lang="en-US" sz="3600" dirty="0"/>
              <a:t>Purchase, NY, USA</a:t>
            </a:r>
          </a:p>
        </p:txBody>
      </p:sp>
    </p:spTree>
    <p:extLst>
      <p:ext uri="{BB962C8B-B14F-4D97-AF65-F5344CB8AC3E}">
        <p14:creationId xmlns:p14="http://schemas.microsoft.com/office/powerpoint/2010/main" val="278153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BBBEC-0CF6-244E-8623-FCB10B979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What is the evidence in the U.S?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A77AD-78CF-C14F-A4FE-AD3B3C4A5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Lessons from our history with:</a:t>
            </a:r>
          </a:p>
          <a:p>
            <a:pPr marL="0" indent="0">
              <a:buNone/>
            </a:pPr>
            <a:endParaRPr lang="en-US" sz="500" b="1" dirty="0"/>
          </a:p>
          <a:p>
            <a:pPr lvl="1"/>
            <a:r>
              <a:rPr lang="en-US" sz="3600" b="1" dirty="0"/>
              <a:t>The Earned Income Tax Credit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1"/>
            <a:r>
              <a:rPr lang="en-US" sz="3600" b="1" dirty="0"/>
              <a:t>“Tax Expenditures” – especially when combined with a more progressive tax (at the state level)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1"/>
            <a:r>
              <a:rPr lang="en-US" sz="3600" b="1" dirty="0"/>
              <a:t>The Food Stamp Program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1"/>
            <a:r>
              <a:rPr lang="en-US" sz="3600" b="1" dirty="0"/>
              <a:t>Different income growth rates for different segments of the US population</a:t>
            </a:r>
          </a:p>
        </p:txBody>
      </p:sp>
    </p:spTree>
    <p:extLst>
      <p:ext uri="{BB962C8B-B14F-4D97-AF65-F5344CB8AC3E}">
        <p14:creationId xmlns:p14="http://schemas.microsoft.com/office/powerpoint/2010/main" val="1803563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889AB-637B-E34E-95F7-25B71AE1D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Mobility….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B4647-F981-1944-93F5-F240AA9F7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difficult to deduce its determinants.</a:t>
            </a:r>
          </a:p>
          <a:p>
            <a:pPr marL="0" indent="0">
              <a:buNone/>
            </a:pPr>
            <a:endParaRPr lang="en-US" sz="500" b="1" dirty="0"/>
          </a:p>
          <a:p>
            <a:pPr lvl="1"/>
            <a:r>
              <a:rPr lang="en-US" sz="3600" b="1" dirty="0"/>
              <a:t>Requires longitudinal data.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1"/>
            <a:r>
              <a:rPr lang="en-US" sz="3600" b="1" u="sng" dirty="0"/>
              <a:t>Determinants are often inferred from international comparisons, using highly aggregated and messy data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8750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511C-7502-C24A-B7FC-92EC67131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There are studies </a:t>
            </a:r>
            <a:r>
              <a:rPr lang="en-US" b="1" u="sng" dirty="0">
                <a:latin typeface="+mn-lt"/>
              </a:rPr>
              <a:t>focused on the US</a:t>
            </a:r>
            <a:r>
              <a:rPr lang="en-US" b="1" dirty="0">
                <a:latin typeface="+mn-lt"/>
              </a:rPr>
              <a:t> that:</a:t>
            </a:r>
            <a:endParaRPr lang="en-US" b="1" u="sng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3476-00B9-2148-8823-41F4886E9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Show MOBILITY VARIES SIGNIFICANTLY across the US</a:t>
            </a:r>
          </a:p>
          <a:p>
            <a:pPr marL="0" indent="0">
              <a:buNone/>
            </a:pPr>
            <a:endParaRPr lang="en-US" sz="500" b="1" dirty="0"/>
          </a:p>
          <a:p>
            <a:r>
              <a:rPr lang="en-US" sz="3600" b="1" dirty="0"/>
              <a:t>Are able to gather comparable data on enough variables to estimate some of the determinants of mobility.</a:t>
            </a:r>
          </a:p>
          <a:p>
            <a:pPr marL="0" indent="0">
              <a:buNone/>
            </a:pPr>
            <a:endParaRPr lang="en-US" sz="500" b="1" dirty="0"/>
          </a:p>
          <a:p>
            <a:r>
              <a:rPr lang="en-US" sz="3600" b="1" dirty="0"/>
              <a:t>Are able to incorporate data on cash and non-cash redistributions.</a:t>
            </a:r>
          </a:p>
        </p:txBody>
      </p:sp>
    </p:spTree>
    <p:extLst>
      <p:ext uri="{BB962C8B-B14F-4D97-AF65-F5344CB8AC3E}">
        <p14:creationId xmlns:p14="http://schemas.microsoft.com/office/powerpoint/2010/main" val="249133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AC10-2DDB-0444-ABF6-5975C8059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EITC – Earned Income Tax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227C6-037A-3746-84B3-1F081D6B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854"/>
            <a:ext cx="10515600" cy="4904509"/>
          </a:xfrm>
        </p:spPr>
        <p:txBody>
          <a:bodyPr>
            <a:normAutofit fontScale="92500"/>
          </a:bodyPr>
          <a:lstStyle/>
          <a:p>
            <a:r>
              <a:rPr lang="en-US" sz="3600" b="1" dirty="0"/>
              <a:t>Chetty et al (2013)</a:t>
            </a:r>
          </a:p>
          <a:p>
            <a:pPr lvl="1"/>
            <a:r>
              <a:rPr lang="en-US" sz="3200" b="1" dirty="0"/>
              <a:t>Significant impact on Mobility, controlling for income segregation by geography</a:t>
            </a:r>
          </a:p>
          <a:p>
            <a:pPr marL="457200" lvl="1" indent="0">
              <a:buNone/>
            </a:pPr>
            <a:endParaRPr lang="en-US" sz="500" b="1" dirty="0"/>
          </a:p>
          <a:p>
            <a:r>
              <a:rPr lang="en-US" sz="3600" b="1" dirty="0"/>
              <a:t>Bastian et al (2018)</a:t>
            </a:r>
          </a:p>
          <a:p>
            <a:pPr lvl="1"/>
            <a:r>
              <a:rPr lang="en-US" sz="3200" b="1" dirty="0"/>
              <a:t>Effects on eventual income of children, rates of employment and the extent of their education (high school &amp; college)</a:t>
            </a:r>
          </a:p>
          <a:p>
            <a:pPr lvl="2"/>
            <a:r>
              <a:rPr lang="en-US" sz="2800" b="1" dirty="0"/>
              <a:t>Isolated to children in the household in the age range:  </a:t>
            </a:r>
            <a:r>
              <a:rPr lang="en-US" sz="2800" b="1" u="sng" dirty="0"/>
              <a:t>13 – 18 </a:t>
            </a:r>
            <a:r>
              <a:rPr lang="en-US" sz="2800" b="1" u="sng" dirty="0" err="1"/>
              <a:t>yrs</a:t>
            </a:r>
            <a:endParaRPr lang="en-US" sz="2800" b="1" u="sng" dirty="0"/>
          </a:p>
          <a:p>
            <a:pPr marL="914400" lvl="2" indent="0">
              <a:buNone/>
            </a:pPr>
            <a:endParaRPr lang="en-US" sz="500" b="1" u="sng" dirty="0"/>
          </a:p>
          <a:p>
            <a:r>
              <a:rPr lang="en-US" sz="3600" b="1" dirty="0"/>
              <a:t>Baughman (2009)</a:t>
            </a:r>
          </a:p>
          <a:p>
            <a:pPr lvl="1"/>
            <a:r>
              <a:rPr lang="en-US" sz="3200" b="1" dirty="0"/>
              <a:t>Little evidence that EITC affects fertility rates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40172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7906-6F26-F246-936F-0668FA522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Food Stamps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6BCBB-93C4-4549-86D3-C301A94B8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b="1" dirty="0" err="1"/>
              <a:t>Hoynes</a:t>
            </a:r>
            <a:r>
              <a:rPr lang="en-US" sz="3600" b="1" dirty="0"/>
              <a:t> et al (2016)</a:t>
            </a:r>
          </a:p>
          <a:p>
            <a:pPr marL="0" indent="0">
              <a:buNone/>
            </a:pPr>
            <a:endParaRPr lang="en-US" sz="600" b="1" dirty="0"/>
          </a:p>
          <a:p>
            <a:pPr lvl="1"/>
            <a:r>
              <a:rPr lang="en-US" sz="3600" b="1" dirty="0"/>
              <a:t>Participation of families has the following effects: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2"/>
            <a:r>
              <a:rPr lang="en-US" sz="3600" b="1" dirty="0"/>
              <a:t>Increased future earnings of children</a:t>
            </a:r>
          </a:p>
          <a:p>
            <a:pPr marL="914400" lvl="2" indent="0">
              <a:buNone/>
            </a:pPr>
            <a:endParaRPr lang="en-US" sz="3600" b="1" dirty="0"/>
          </a:p>
          <a:p>
            <a:pPr lvl="2"/>
            <a:r>
              <a:rPr lang="en-US" sz="3600" b="1" dirty="0"/>
              <a:t>Increased education of children</a:t>
            </a:r>
          </a:p>
          <a:p>
            <a:pPr marL="914400" lvl="2" indent="0">
              <a:buNone/>
            </a:pPr>
            <a:endParaRPr lang="en-US" sz="3600" b="1" dirty="0"/>
          </a:p>
          <a:p>
            <a:pPr lvl="2"/>
            <a:r>
              <a:rPr lang="en-US" sz="3600" b="1" dirty="0"/>
              <a:t>Reduced incidence of metabolic syndrome</a:t>
            </a:r>
          </a:p>
          <a:p>
            <a:pPr marL="914400" lvl="2" indent="0">
              <a:buNone/>
            </a:pPr>
            <a:endParaRPr lang="en-US" sz="600" b="1" dirty="0"/>
          </a:p>
          <a:p>
            <a:pPr marL="914400" lvl="2" indent="0">
              <a:buNone/>
            </a:pPr>
            <a:endParaRPr lang="en-US" sz="500" b="1" dirty="0"/>
          </a:p>
          <a:p>
            <a:pPr lvl="1"/>
            <a:r>
              <a:rPr lang="en-US" sz="3600" b="1" dirty="0"/>
              <a:t>“The younger the initial age of exposure the larger the (cumulative) effect of the FSP.”</a:t>
            </a:r>
          </a:p>
        </p:txBody>
      </p:sp>
    </p:spTree>
    <p:extLst>
      <p:ext uri="{BB962C8B-B14F-4D97-AF65-F5344CB8AC3E}">
        <p14:creationId xmlns:p14="http://schemas.microsoft.com/office/powerpoint/2010/main" val="241499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34D8E-A160-5E4E-A1D4-B6FAA4D94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Can Food Stamps be compared with Cash?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6EA3C-3306-6A4F-B005-7DCFD1864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Hoynes</a:t>
            </a:r>
            <a:r>
              <a:rPr lang="en-US" sz="3600" b="1" dirty="0"/>
              <a:t> and </a:t>
            </a:r>
            <a:r>
              <a:rPr lang="en-US" sz="3600" b="1" dirty="0" err="1"/>
              <a:t>Schanzenbach</a:t>
            </a:r>
            <a:r>
              <a:rPr lang="en-US" sz="3600" b="1" dirty="0"/>
              <a:t> (2009):</a:t>
            </a:r>
          </a:p>
          <a:p>
            <a:pPr marL="0" indent="0">
              <a:buNone/>
            </a:pPr>
            <a:endParaRPr lang="en-US" sz="500" b="1" dirty="0"/>
          </a:p>
          <a:p>
            <a:pPr lvl="1"/>
            <a:r>
              <a:rPr lang="en-US" sz="3200" b="1" dirty="0"/>
              <a:t>Show that food stamps have almost the same effects as an income transfer of equal size.</a:t>
            </a:r>
          </a:p>
        </p:txBody>
      </p:sp>
    </p:spTree>
    <p:extLst>
      <p:ext uri="{BB962C8B-B14F-4D97-AF65-F5344CB8AC3E}">
        <p14:creationId xmlns:p14="http://schemas.microsoft.com/office/powerpoint/2010/main" val="2665649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8DBA4-404E-4E44-9836-2DE2FC23A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Mothers’ Pension Program (1911-1935)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BB2B1-A6B3-3047-A6EA-CD07C4BDC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Aizer</a:t>
            </a:r>
            <a:r>
              <a:rPr lang="en-US" sz="3600" b="1" dirty="0"/>
              <a:t> et al (2016)</a:t>
            </a:r>
          </a:p>
          <a:p>
            <a:pPr marL="0" indent="0">
              <a:buNone/>
            </a:pPr>
            <a:endParaRPr lang="en-US" sz="500" b="1" dirty="0"/>
          </a:p>
          <a:p>
            <a:pPr lvl="1"/>
            <a:r>
              <a:rPr lang="en-US" sz="3200" b="1" dirty="0"/>
              <a:t>Chose this program since it predates other programs that could produce confounding effects.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1"/>
            <a:r>
              <a:rPr lang="en-US" sz="3200" b="1" dirty="0"/>
              <a:t>Do CASH TRANSFERS provide life-long benefits for children in the recipient families?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1"/>
            <a:r>
              <a:rPr lang="en-US" sz="3200" b="1" dirty="0"/>
              <a:t>Focus on Poor Families:  Income eligibility requirements</a:t>
            </a:r>
          </a:p>
          <a:p>
            <a:pPr lvl="1"/>
            <a:endParaRPr lang="en-US" sz="3200" b="1" dirty="0"/>
          </a:p>
          <a:p>
            <a:pPr lv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70259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981FD-0334-9740-824E-71F677875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Mothers’ Pension Program (</a:t>
            </a:r>
            <a:r>
              <a:rPr lang="en-US" b="1" dirty="0" err="1">
                <a:latin typeface="+mn-lt"/>
              </a:rPr>
              <a:t>cont</a:t>
            </a:r>
            <a:r>
              <a:rPr lang="en-US" b="1" dirty="0">
                <a:latin typeface="+mn-lt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50C23-48B5-5E49-9865-7070AF174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Reasons cash transfer might not have long-term benefits for the children:</a:t>
            </a:r>
          </a:p>
          <a:p>
            <a:pPr marL="0" indent="0">
              <a:buNone/>
            </a:pPr>
            <a:endParaRPr lang="en-US" sz="500" b="1" dirty="0"/>
          </a:p>
          <a:p>
            <a:pPr lvl="1"/>
            <a:r>
              <a:rPr lang="en-US" sz="3600" b="1" dirty="0"/>
              <a:t>Parents might not increase their spending on their children.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1"/>
            <a:r>
              <a:rPr lang="en-US" sz="3600" b="1" dirty="0"/>
              <a:t>The transfers might be too small to do much good.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1"/>
            <a:r>
              <a:rPr lang="en-US" sz="3600" b="1" dirty="0"/>
              <a:t>Parents might not be well informed about the efficacy of their different spending options.</a:t>
            </a:r>
          </a:p>
        </p:txBody>
      </p:sp>
    </p:spTree>
    <p:extLst>
      <p:ext uri="{BB962C8B-B14F-4D97-AF65-F5344CB8AC3E}">
        <p14:creationId xmlns:p14="http://schemas.microsoft.com/office/powerpoint/2010/main" val="2980578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1C440-3091-C543-9BB0-12B6A884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Mothers’ Pension Program (</a:t>
            </a:r>
            <a:r>
              <a:rPr lang="en-US" sz="4800" b="1" dirty="0" err="1">
                <a:latin typeface="+mn-lt"/>
              </a:rPr>
              <a:t>cont</a:t>
            </a:r>
            <a:r>
              <a:rPr lang="en-US" sz="4800" b="1" dirty="0">
                <a:latin typeface="+mn-lt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045F2-2A78-4C4F-8828-29862F494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4448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Long-Term Benefits:</a:t>
            </a:r>
          </a:p>
          <a:p>
            <a:pPr lvl="1"/>
            <a:r>
              <a:rPr lang="en-US" sz="3200" b="1" dirty="0"/>
              <a:t>Increased income in early adulthood:  </a:t>
            </a:r>
            <a:r>
              <a:rPr lang="en-US" sz="3200" b="1" u="sng" dirty="0"/>
              <a:t>14% </a:t>
            </a:r>
          </a:p>
          <a:p>
            <a:pPr lvl="1"/>
            <a:r>
              <a:rPr lang="en-US" sz="3200" b="1" dirty="0"/>
              <a:t>Increased educational attainment:  </a:t>
            </a:r>
            <a:r>
              <a:rPr lang="en-US" sz="3200" b="1" u="sng" dirty="0"/>
              <a:t>0.34 years</a:t>
            </a:r>
            <a:endParaRPr lang="en-US" sz="3200" b="1" dirty="0"/>
          </a:p>
          <a:p>
            <a:pPr lvl="1"/>
            <a:r>
              <a:rPr lang="en-US" sz="3200" b="1" dirty="0"/>
              <a:t>Reduced the probability of being underweight:  </a:t>
            </a:r>
            <a:r>
              <a:rPr lang="en-US" sz="3200" b="1" u="sng" dirty="0"/>
              <a:t>50%</a:t>
            </a:r>
            <a:endParaRPr lang="en-US" sz="3200" b="1" dirty="0"/>
          </a:p>
          <a:p>
            <a:pPr lvl="1"/>
            <a:r>
              <a:rPr lang="en-US" sz="3200" b="1" dirty="0"/>
              <a:t>Increased life expectancy: </a:t>
            </a:r>
            <a:r>
              <a:rPr lang="en-US" sz="3200" b="1" u="sng" dirty="0"/>
              <a:t>1 year</a:t>
            </a:r>
            <a:r>
              <a:rPr lang="en-US" sz="3200" b="1" dirty="0"/>
              <a:t>  (1.5 </a:t>
            </a:r>
            <a:r>
              <a:rPr lang="en-US" sz="3200" b="1" dirty="0" err="1"/>
              <a:t>yrs</a:t>
            </a:r>
            <a:r>
              <a:rPr lang="en-US" sz="3200" b="1" dirty="0"/>
              <a:t> for the poorest)</a:t>
            </a:r>
          </a:p>
          <a:p>
            <a:pPr marL="457200" lvl="1" indent="0">
              <a:buNone/>
            </a:pPr>
            <a:endParaRPr lang="en-US" sz="500" b="1" dirty="0"/>
          </a:p>
          <a:p>
            <a:r>
              <a:rPr lang="en-US" sz="3600" b="1" dirty="0"/>
              <a:t>All this for a program that:</a:t>
            </a:r>
          </a:p>
          <a:p>
            <a:pPr lvl="1"/>
            <a:r>
              <a:rPr lang="en-US" sz="3200" b="1" dirty="0"/>
              <a:t>Increased household income 12%-15%</a:t>
            </a:r>
          </a:p>
          <a:p>
            <a:pPr lvl="1"/>
            <a:r>
              <a:rPr lang="en-US" sz="3200" b="1" dirty="0"/>
              <a:t>Had a median duration:  3 years</a:t>
            </a:r>
          </a:p>
          <a:p>
            <a:pPr lvl="1"/>
            <a:r>
              <a:rPr lang="en-US" sz="3200" b="1" dirty="0"/>
              <a:t>Focused on single-mother headed households</a:t>
            </a:r>
          </a:p>
          <a:p>
            <a:pPr lvl="1"/>
            <a:endParaRPr lang="en-US" sz="3200" b="1" dirty="0"/>
          </a:p>
          <a:p>
            <a:pPr lv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20343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CD57-5C3C-5540-8C56-47E427D82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Role of Aggregate Economic Growth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	(the source of most household income)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45FC4-6C32-6E44-9B4F-0C53D5D98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Chetty et al (2016)</a:t>
            </a:r>
          </a:p>
          <a:p>
            <a:pPr marL="0" indent="0">
              <a:buNone/>
            </a:pPr>
            <a:endParaRPr lang="en-US" sz="500" b="1" dirty="0"/>
          </a:p>
          <a:p>
            <a:pPr lvl="1"/>
            <a:r>
              <a:rPr lang="en-US" sz="3200" b="1" dirty="0"/>
              <a:t>The decline in the rate of growth in GDP can explain part of the decline in absolute income mobility.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1"/>
            <a:r>
              <a:rPr lang="en-US" sz="3200" b="1" dirty="0"/>
              <a:t>HOWEVER, “…changing the distribution of growth across income groups to the more equal distribution experienced by the 1940 birth cohort would reverse more than 70% of the decline in mobility.”</a:t>
            </a:r>
          </a:p>
        </p:txBody>
      </p:sp>
    </p:spTree>
    <p:extLst>
      <p:ext uri="{BB962C8B-B14F-4D97-AF65-F5344CB8AC3E}">
        <p14:creationId xmlns:p14="http://schemas.microsoft.com/office/powerpoint/2010/main" val="161559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BB53B-03EF-8044-96F2-99E87202E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Should we expand our focus?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3CA87-8119-2944-8639-ED565D2A0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/>
              <a:t>Traditional focus:  Concern about distribution, here and now.</a:t>
            </a:r>
          </a:p>
          <a:p>
            <a:pPr lvl="1"/>
            <a:r>
              <a:rPr lang="en-US" sz="3600" b="1" dirty="0"/>
              <a:t>Not exclusively, of course.</a:t>
            </a:r>
          </a:p>
          <a:p>
            <a:pPr lvl="2"/>
            <a:r>
              <a:rPr lang="en-US" sz="3200" b="1" dirty="0"/>
              <a:t>We do talk about beneficial effects on Children, improving the prospects for their futures, in general terms.</a:t>
            </a:r>
          </a:p>
          <a:p>
            <a:pPr marL="914400" lvl="2" indent="0">
              <a:buNone/>
            </a:pPr>
            <a:endParaRPr lang="en-US" sz="500" b="1" dirty="0"/>
          </a:p>
          <a:p>
            <a:r>
              <a:rPr lang="en-US" sz="4000" b="1" dirty="0"/>
              <a:t>But, there has been relatively little attempt to examine the ability of a UBI to improve “upward mobility.”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03861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CFE1D-EE63-F047-BA79-FF3E7FD8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latin typeface="+mn-lt"/>
              </a:rPr>
              <a:t>And Finally…about the Distribution of 		Children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E8334F3-4DF5-4846-ADF9-634917A3F4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87832"/>
              </p:ext>
            </p:extLst>
          </p:nvPr>
        </p:nvGraphicFramePr>
        <p:xfrm>
          <a:off x="1551709" y="1939637"/>
          <a:ext cx="8811490" cy="4350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717">
                  <a:extLst>
                    <a:ext uri="{9D8B030D-6E8A-4147-A177-3AD203B41FA5}">
                      <a16:colId xmlns:a16="http://schemas.microsoft.com/office/drawing/2014/main" val="1655336705"/>
                    </a:ext>
                  </a:extLst>
                </a:gridCol>
                <a:gridCol w="1505865">
                  <a:extLst>
                    <a:ext uri="{9D8B030D-6E8A-4147-A177-3AD203B41FA5}">
                      <a16:colId xmlns:a16="http://schemas.microsoft.com/office/drawing/2014/main" val="1872922169"/>
                    </a:ext>
                  </a:extLst>
                </a:gridCol>
                <a:gridCol w="1653178">
                  <a:extLst>
                    <a:ext uri="{9D8B030D-6E8A-4147-A177-3AD203B41FA5}">
                      <a16:colId xmlns:a16="http://schemas.microsoft.com/office/drawing/2014/main" val="2519666065"/>
                    </a:ext>
                  </a:extLst>
                </a:gridCol>
                <a:gridCol w="1505865">
                  <a:extLst>
                    <a:ext uri="{9D8B030D-6E8A-4147-A177-3AD203B41FA5}">
                      <a16:colId xmlns:a16="http://schemas.microsoft.com/office/drawing/2014/main" val="3622560480"/>
                    </a:ext>
                  </a:extLst>
                </a:gridCol>
                <a:gridCol w="1653178">
                  <a:extLst>
                    <a:ext uri="{9D8B030D-6E8A-4147-A177-3AD203B41FA5}">
                      <a16:colId xmlns:a16="http://schemas.microsoft.com/office/drawing/2014/main" val="1663404042"/>
                    </a:ext>
                  </a:extLst>
                </a:gridCol>
                <a:gridCol w="1527687">
                  <a:extLst>
                    <a:ext uri="{9D8B030D-6E8A-4147-A177-3AD203B41FA5}">
                      <a16:colId xmlns:a16="http://schemas.microsoft.com/office/drawing/2014/main" val="3422874946"/>
                    </a:ext>
                  </a:extLst>
                </a:gridCol>
              </a:tblGrid>
              <a:tr h="48337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800" u="sng" strike="noStrike" dirty="0">
                          <a:effectLst/>
                        </a:rPr>
                        <a:t>DISTRIBUTION OF CHILDREN OVER INCOME </a:t>
                      </a:r>
                      <a:endParaRPr lang="en-US" sz="2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4800630"/>
                  </a:ext>
                </a:extLst>
              </a:tr>
              <a:tr h="483370"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Lowest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Second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Middle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Fourth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Top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3620948"/>
                  </a:ext>
                </a:extLst>
              </a:tr>
              <a:tr h="483370"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sng" strike="noStrike" dirty="0">
                          <a:effectLst/>
                        </a:rPr>
                        <a:t>Quintile</a:t>
                      </a:r>
                      <a:endParaRPr lang="en-US" sz="2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sng" strike="noStrike" dirty="0">
                          <a:effectLst/>
                        </a:rPr>
                        <a:t>Quintile</a:t>
                      </a:r>
                      <a:endParaRPr lang="en-US" sz="2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sng" strike="noStrike" dirty="0">
                          <a:effectLst/>
                        </a:rPr>
                        <a:t>Quintile</a:t>
                      </a:r>
                      <a:endParaRPr lang="en-US" sz="2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sng" strike="noStrike" dirty="0">
                          <a:effectLst/>
                        </a:rPr>
                        <a:t>Quintile</a:t>
                      </a:r>
                      <a:endParaRPr lang="en-US" sz="2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sng" strike="noStrike" dirty="0">
                          <a:effectLst/>
                        </a:rPr>
                        <a:t>Quintile</a:t>
                      </a:r>
                      <a:endParaRPr lang="en-US" sz="2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53052"/>
                  </a:ext>
                </a:extLst>
              </a:tr>
              <a:tr h="48337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6772122"/>
                  </a:ext>
                </a:extLst>
              </a:tr>
              <a:tr h="483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1979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24.4%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22.4%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22.2%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18.5%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12.0%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5848173"/>
                  </a:ext>
                </a:extLst>
              </a:tr>
              <a:tr h="483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1990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28.2%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21.5%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20.6%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17.0%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12.2%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1957797"/>
                  </a:ext>
                </a:extLst>
              </a:tr>
              <a:tr h="483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2000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27.1%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21.8%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19.6%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16.9%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14.2%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2822945"/>
                  </a:ext>
                </a:extLst>
              </a:tr>
              <a:tr h="483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2010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28.0%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21.5%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18.5%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16.7%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14.9%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7977595"/>
                  </a:ext>
                </a:extLst>
              </a:tr>
              <a:tr h="483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2015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28.6%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21.5%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18.3%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16.2%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15.1%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094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351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E3C0A-AA93-0641-BE5B-318339169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In sum….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6BDAC-73DC-3C4B-AD24-ACCD01A33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Mobility is important and is getting worse.</a:t>
            </a:r>
          </a:p>
          <a:p>
            <a:pPr marL="0" indent="0">
              <a:buNone/>
            </a:pPr>
            <a:endParaRPr lang="en-US" sz="500" b="1" dirty="0"/>
          </a:p>
          <a:p>
            <a:r>
              <a:rPr lang="en-US" sz="3600" b="1" dirty="0"/>
              <a:t>A Basic Income has the capacity to improve not only the current Income Distribution but also the Mobility of current children as they go through adulthood.</a:t>
            </a:r>
          </a:p>
          <a:p>
            <a:pPr marL="0" indent="0">
              <a:buNone/>
            </a:pPr>
            <a:endParaRPr lang="en-US" sz="500" b="1" dirty="0"/>
          </a:p>
          <a:p>
            <a:pPr lvl="1"/>
            <a:r>
              <a:rPr lang="en-US" sz="3400" b="1" dirty="0"/>
              <a:t>Especially given the current Distribution of Children over Household Income, since the UBI conveys benefits per person. It is child-oriented </a:t>
            </a:r>
            <a:r>
              <a:rPr lang="en-US" sz="3400" b="1"/>
              <a:t>and opportunity-oriented </a:t>
            </a:r>
            <a:r>
              <a:rPr lang="en-US" sz="3400" b="1" dirty="0"/>
              <a:t>by nature.</a:t>
            </a:r>
          </a:p>
        </p:txBody>
      </p:sp>
    </p:spTree>
    <p:extLst>
      <p:ext uri="{BB962C8B-B14F-4D97-AF65-F5344CB8AC3E}">
        <p14:creationId xmlns:p14="http://schemas.microsoft.com/office/powerpoint/2010/main" val="72214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8F962-BF9F-FB44-AC66-6A6DA790E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Absolute Income Mobility (US) since 1940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	</a:t>
            </a:r>
            <a:r>
              <a:rPr lang="en-US" sz="2400" b="1" dirty="0">
                <a:latin typeface="+mn-lt"/>
              </a:rPr>
              <a:t>* Raj Chetty et al, </a:t>
            </a:r>
            <a:r>
              <a:rPr lang="en-US" sz="2400" b="1" i="1" dirty="0">
                <a:latin typeface="+mn-lt"/>
              </a:rPr>
              <a:t>The Fading American Dream, 2016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DC75-0884-F742-9A9A-3E9DC87F3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Def:  percent of children who earn more than their parents (at similar ages)</a:t>
            </a:r>
          </a:p>
          <a:p>
            <a:pPr marL="0" indent="0">
              <a:buNone/>
            </a:pPr>
            <a:endParaRPr lang="en-US" sz="500" b="1" dirty="0"/>
          </a:p>
          <a:p>
            <a:pPr lvl="1"/>
            <a:r>
              <a:rPr lang="en-US" sz="3200" b="1" dirty="0"/>
              <a:t>Children born in 1940:   </a:t>
            </a:r>
            <a:r>
              <a:rPr lang="en-US" sz="3200" b="1" u="sng" dirty="0"/>
              <a:t>90%</a:t>
            </a:r>
          </a:p>
          <a:p>
            <a:pPr marL="457200" lvl="1" indent="0">
              <a:buNone/>
            </a:pPr>
            <a:endParaRPr lang="en-US" sz="500" b="1" u="sng" dirty="0"/>
          </a:p>
          <a:p>
            <a:pPr lvl="1"/>
            <a:r>
              <a:rPr lang="en-US" sz="3200" b="1" dirty="0"/>
              <a:t>Children born in the 1980’s:  </a:t>
            </a:r>
            <a:r>
              <a:rPr lang="en-US" sz="3200" b="1" u="sng" dirty="0"/>
              <a:t>50%</a:t>
            </a:r>
          </a:p>
          <a:p>
            <a:pPr lvl="1"/>
            <a:endParaRPr lang="en-US" sz="3200" b="1" u="sng" dirty="0"/>
          </a:p>
          <a:p>
            <a:pPr marL="914400" lvl="2" indent="0">
              <a:buNone/>
            </a:pPr>
            <a:r>
              <a:rPr lang="en-US" sz="3200" b="1" dirty="0"/>
              <a:t>=&gt; Not only have Middle Class wages stagnated, the rate at which the Poor reach the Middle Class has slowed substantially.</a:t>
            </a:r>
          </a:p>
          <a:p>
            <a:pPr lv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5068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19A43-9EF4-8C4F-9526-6CEB5D35F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909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The traditional economist’s perspective about governmental efforts to reduce inequality (from 1975)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9AB813E-8AAF-E846-B4A7-48EB87A4BA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7165" y="1884217"/>
            <a:ext cx="4904508" cy="484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1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D3251-B264-5548-ACE4-59431E689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Why talk about a TRADEOFF?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CDAE-DFC3-C849-94C0-1F4DFD304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WORK DISINCENTIVES:  sometimes severe</a:t>
            </a:r>
          </a:p>
          <a:p>
            <a:pPr marL="0" indent="0">
              <a:buNone/>
            </a:pPr>
            <a:endParaRPr lang="en-US" sz="500" b="1" dirty="0"/>
          </a:p>
          <a:p>
            <a:pPr lvl="1"/>
            <a:r>
              <a:rPr lang="en-US" sz="3600" b="1" dirty="0"/>
              <a:t>For RECIPIENTS of the Redistribution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1"/>
            <a:r>
              <a:rPr lang="en-US" sz="3600" b="1" dirty="0"/>
              <a:t>For FUNDERS of the Redistribution</a:t>
            </a:r>
          </a:p>
          <a:p>
            <a:pPr marL="457200" lvl="1" indent="0">
              <a:buNone/>
            </a:pPr>
            <a:endParaRPr lang="en-US" sz="500" b="1" dirty="0"/>
          </a:p>
          <a:p>
            <a:r>
              <a:rPr lang="en-US" sz="4000" b="1" dirty="0"/>
              <a:t>This part of the story suggests =&gt;</a:t>
            </a:r>
          </a:p>
          <a:p>
            <a:pPr lvl="1"/>
            <a:r>
              <a:rPr lang="en-US" sz="3600" b="1" dirty="0"/>
              <a:t>GREATER EQUALITY always comes at the COST of EFFICIENCY</a:t>
            </a:r>
          </a:p>
        </p:txBody>
      </p:sp>
    </p:spTree>
    <p:extLst>
      <p:ext uri="{BB962C8B-B14F-4D97-AF65-F5344CB8AC3E}">
        <p14:creationId xmlns:p14="http://schemas.microsoft.com/office/powerpoint/2010/main" val="1229940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9A1E6-070C-8442-A3DE-7937BFDB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BUT…….how about the GATSBY 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97DCC-2E56-E147-A9F6-F82BD03B3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Named and popularized by the late Alan Krueger.</a:t>
            </a:r>
          </a:p>
          <a:p>
            <a:pPr marL="0" indent="0">
              <a:buNone/>
            </a:pPr>
            <a:endParaRPr lang="en-US" sz="700" b="1" dirty="0"/>
          </a:p>
          <a:p>
            <a:r>
              <a:rPr lang="en-US" sz="3600" b="1" dirty="0"/>
              <a:t>Is it possible that MORE EQUALITY NOW =&gt; MORE MOBILITY LATER???</a:t>
            </a:r>
          </a:p>
          <a:p>
            <a:pPr marL="0" indent="0">
              <a:buNone/>
            </a:pPr>
            <a:endParaRPr lang="en-US" sz="700" b="1" dirty="0"/>
          </a:p>
          <a:p>
            <a:r>
              <a:rPr lang="en-US" sz="3600" b="1" dirty="0"/>
              <a:t>Is this a fluke correlation – rather than causation? Can redistribution </a:t>
            </a:r>
            <a:r>
              <a:rPr lang="en-US" sz="3600" b="1" u="sng" dirty="0"/>
              <a:t>now</a:t>
            </a:r>
            <a:r>
              <a:rPr lang="en-US" sz="3600" b="1" dirty="0"/>
              <a:t> cause upward mobility over the </a:t>
            </a:r>
            <a:r>
              <a:rPr lang="en-US" sz="3600" b="1" u="sng" dirty="0"/>
              <a:t>coming generation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05953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eat gatsby curve 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183" y="332270"/>
            <a:ext cx="9369287" cy="633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321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9A1E6-070C-8442-A3DE-7937BFDBD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16732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BUT…….Can CASH TRANSFERS </a:t>
            </a:r>
            <a:r>
              <a:rPr lang="en-US" b="1" u="sng" dirty="0">
                <a:latin typeface="+mn-lt"/>
              </a:rPr>
              <a:t>NOW</a:t>
            </a:r>
            <a:r>
              <a:rPr lang="en-US" b="1" dirty="0">
                <a:latin typeface="+mn-lt"/>
              </a:rPr>
              <a:t> improve prospects for current children when they’re adults, </a:t>
            </a:r>
            <a:r>
              <a:rPr lang="en-US" b="1" u="sng" dirty="0">
                <a:latin typeface="+mn-lt"/>
              </a:rPr>
              <a:t>LATER</a:t>
            </a:r>
            <a:r>
              <a:rPr lang="en-US" b="1" dirty="0">
                <a:latin typeface="+mn-lt"/>
              </a:rPr>
              <a:t>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97DCC-2E56-E147-A9F6-F82BD03B3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500" b="1" dirty="0"/>
          </a:p>
          <a:p>
            <a:r>
              <a:rPr lang="en-US" sz="3200" b="1" dirty="0"/>
              <a:t>DESPITE the facts that a UBI may do little:</a:t>
            </a:r>
          </a:p>
          <a:p>
            <a:pPr marL="0" indent="0">
              <a:buNone/>
            </a:pPr>
            <a:endParaRPr lang="en-US" sz="500" b="1" dirty="0"/>
          </a:p>
          <a:p>
            <a:pPr lvl="1"/>
            <a:r>
              <a:rPr lang="en-US" sz="3200" b="1" dirty="0"/>
              <a:t>to change the INEQUALITY of EDUCATIONAL OPPORTUNITIES?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1"/>
            <a:r>
              <a:rPr lang="en-US" sz="3200" b="1" dirty="0"/>
              <a:t>to change a very UNEQUAL GEOGRAPHY of OPPORTUNITY?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1"/>
            <a:r>
              <a:rPr lang="en-US" sz="3200" b="1" dirty="0"/>
              <a:t>to reduce the RACISM that LIMITS OPPORTUNITIES?</a:t>
            </a:r>
          </a:p>
          <a:p>
            <a:pPr marL="457200" lvl="1" indent="0">
              <a:buNone/>
            </a:pPr>
            <a:endParaRPr lang="en-US" sz="500" b="1" dirty="0"/>
          </a:p>
          <a:p>
            <a:pPr lvl="1"/>
            <a:r>
              <a:rPr lang="en-US" sz="3200" b="1" dirty="0"/>
              <a:t>to change other POVERTY TRAPS?</a:t>
            </a:r>
          </a:p>
        </p:txBody>
      </p:sp>
    </p:spTree>
    <p:extLst>
      <p:ext uri="{BB962C8B-B14F-4D97-AF65-F5344CB8AC3E}">
        <p14:creationId xmlns:p14="http://schemas.microsoft.com/office/powerpoint/2010/main" val="2780958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6A78-E276-F640-8FE1-C9083C89C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If true…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7DCCE-E4B0-8042-97BC-403A6C37A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This could explode the presumed tradeoff.</a:t>
            </a:r>
          </a:p>
          <a:p>
            <a:pPr marL="0" indent="0">
              <a:buNone/>
            </a:pPr>
            <a:endParaRPr lang="en-US" sz="700" b="1" dirty="0"/>
          </a:p>
          <a:p>
            <a:r>
              <a:rPr lang="en-US" sz="4000" b="1" dirty="0"/>
              <a:t>Especially, if done via a UBI, that itself possesses far fewer work disincentives.</a:t>
            </a:r>
          </a:p>
          <a:p>
            <a:pPr marL="0" indent="0">
              <a:buNone/>
            </a:pPr>
            <a:endParaRPr lang="en-US" sz="700" b="1" dirty="0"/>
          </a:p>
          <a:p>
            <a:r>
              <a:rPr lang="en-US" sz="4000" b="1" dirty="0"/>
              <a:t>We could add the MOBILITY OF OUR CHILDREN to the arguments in favor of a UBI.</a:t>
            </a:r>
          </a:p>
        </p:txBody>
      </p:sp>
    </p:spTree>
    <p:extLst>
      <p:ext uri="{BB962C8B-B14F-4D97-AF65-F5344CB8AC3E}">
        <p14:creationId xmlns:p14="http://schemas.microsoft.com/office/powerpoint/2010/main" val="415493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3084</TotalTime>
  <Words>1018</Words>
  <Application>Microsoft Macintosh PowerPoint</Application>
  <PresentationFormat>Widescreen</PresentationFormat>
  <Paragraphs>181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The Effects of a UBI on Income Mobility Across the Generations:  Case of the US</vt:lpstr>
      <vt:lpstr>Should we expand our focus?</vt:lpstr>
      <vt:lpstr>Absolute Income Mobility (US) since 1940  * Raj Chetty et al, The Fading American Dream, 2016</vt:lpstr>
      <vt:lpstr>The traditional economist’s perspective about governmental efforts to reduce inequality (from 1975)</vt:lpstr>
      <vt:lpstr>Why talk about a TRADEOFF?</vt:lpstr>
      <vt:lpstr>BUT…….how about the GATSBY CURVE</vt:lpstr>
      <vt:lpstr>PowerPoint Presentation</vt:lpstr>
      <vt:lpstr>BUT…….Can CASH TRANSFERS NOW improve prospects for current children when they’re adults, LATER???</vt:lpstr>
      <vt:lpstr>If true…</vt:lpstr>
      <vt:lpstr>What is the evidence in the U.S?</vt:lpstr>
      <vt:lpstr>Mobility….</vt:lpstr>
      <vt:lpstr>There are studies focused on the US that:</vt:lpstr>
      <vt:lpstr>EITC – Earned Income Tax Credit</vt:lpstr>
      <vt:lpstr>Food Stamps</vt:lpstr>
      <vt:lpstr>Can Food Stamps be compared with Cash?</vt:lpstr>
      <vt:lpstr>Mothers’ Pension Program (1911-1935)</vt:lpstr>
      <vt:lpstr>Mothers’ Pension Program (cont)</vt:lpstr>
      <vt:lpstr>Mothers’ Pension Program (cont)</vt:lpstr>
      <vt:lpstr>Role of Aggregate Economic Growth   (the source of most household income)</vt:lpstr>
      <vt:lpstr>And Finally…about the Distribution of   Children</vt:lpstr>
      <vt:lpstr>In sum….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Bryan</dc:creator>
  <cp:lastModifiedBy>James Bryan</cp:lastModifiedBy>
  <cp:revision>54</cp:revision>
  <dcterms:created xsi:type="dcterms:W3CDTF">2019-06-05T12:29:08Z</dcterms:created>
  <dcterms:modified xsi:type="dcterms:W3CDTF">2019-06-28T16:07:41Z</dcterms:modified>
</cp:coreProperties>
</file>